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893" r:id="rId5"/>
  </p:sldMasterIdLst>
  <p:notesMasterIdLst>
    <p:notesMasterId r:id="rId53"/>
  </p:notesMasterIdLst>
  <p:handoutMasterIdLst>
    <p:handoutMasterId r:id="rId54"/>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p:scale>
          <a:sx n="60" d="100"/>
          <a:sy n="60" d="100"/>
        </p:scale>
        <p:origin x="1308"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commentAuthors" Target="commen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61" Type="http://schemas.microsoft.com/office/2015/10/relationships/revisionInfo" Target="revisionInfo.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12/14/2021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12/14/2021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12/14/2021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56632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12/14/2021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9074024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12/14/2021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997627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12/14/2021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3509088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12/14/2021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2637094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12/14/2021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561091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12/14/2021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12/14/2021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5809533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12/14/2021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172602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12/14/2021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2215802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12/14/2021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9454474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8540800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2248194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1334956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1393365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5947264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12/14/2021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169457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12/14/2021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12/14/2021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8095411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586962864"/>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173881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806462945"/>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12/14/2021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12/14/2021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12/14/2021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12/14/2021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12/14/2021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12/14/2021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theme" Target="../theme/theme2.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12/14/2021</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117724735"/>
      </p:ext>
    </p:extLst>
  </p:cSld>
  <p:clrMap bg1="dk1" tx1="lt1" bg2="dk2" tx2="lt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 id="2147483905" r:id="rId12"/>
    <p:sldLayoutId id="2147483906" r:id="rId13"/>
    <p:sldLayoutId id="2147483907" r:id="rId14"/>
    <p:sldLayoutId id="2147483908" r:id="rId15"/>
    <p:sldLayoutId id="2147483909" r:id="rId16"/>
    <p:sldLayoutId id="2147483910" r:id="rId17"/>
    <p:sldLayoutId id="2147483911" r:id="rId18"/>
    <p:sldLayoutId id="2147483912" r:id="rId19"/>
    <p:sldLayoutId id="2147483913" r:id="rId20"/>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32.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3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32.xml"/><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2.xml"/><Relationship Id="rId5" Type="http://schemas.openxmlformats.org/officeDocument/2006/relationships/image" Target="../media/image51.png"/><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3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3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5002687"/>
            <a:ext cx="2908539" cy="646331"/>
          </a:xfrm>
          <a:prstGeom prst="rect">
            <a:avLst/>
          </a:prstGeom>
          <a:noFill/>
        </p:spPr>
        <p:txBody>
          <a:bodyPr wrap="square" lIns="91440" tIns="45720" rIns="91440" bIns="45720" rtlCol="0" anchor="t">
            <a:spAutoFit/>
          </a:bodyPr>
          <a:lstStyle/>
          <a:p>
            <a:r>
              <a:rPr lang="en-US" b="1" dirty="0">
                <a:solidFill>
                  <a:schemeClr val="bg2"/>
                </a:solidFill>
                <a:latin typeface="Verdana" panose="020B0604030504040204" pitchFamily="34" charset="0"/>
                <a:ea typeface="Verdana" panose="020B0604030504040204" pitchFamily="34" charset="0"/>
                <a:cs typeface="Tahoma" panose="020B0604030504040204" pitchFamily="34" charset="0"/>
              </a:rPr>
              <a:t>Hamid Kaveh</a:t>
            </a:r>
          </a:p>
          <a:p>
            <a:r>
              <a:rPr lang="en-US" b="1" dirty="0">
                <a:solidFill>
                  <a:schemeClr val="bg2"/>
                </a:solidFill>
                <a:latin typeface="Verdana" panose="020B0604030504040204" pitchFamily="34" charset="0"/>
                <a:ea typeface="Verdana" panose="020B0604030504040204" pitchFamily="34" charset="0"/>
                <a:cs typeface="Tahoma" panose="020B0604030504040204" pitchFamily="34" charset="0"/>
              </a:rPr>
              <a:t>December, 12, 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99400" y="1892968"/>
            <a:ext cx="10252075" cy="4965032"/>
          </a:xfrm>
          <a:prstGeom prst="rect">
            <a:avLst/>
          </a:prstGeom>
        </p:spPr>
        <p:txBody>
          <a:bodyPr>
            <a:normAutofit/>
          </a:bodyPr>
          <a:lstStyle/>
          <a:p>
            <a:pPr marL="0" indent="0" algn="just">
              <a:buNone/>
            </a:pPr>
            <a:r>
              <a:rPr lang="en-US" sz="1800" b="1" u="sng" dirty="0">
                <a:solidFill>
                  <a:schemeClr val="accent3">
                    <a:lumMod val="25000"/>
                  </a:schemeClr>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Describe how data were processed</a:t>
            </a:r>
          </a:p>
          <a:p>
            <a:pPr marL="457200" lvl="1" indent="0" algn="just">
              <a:buNone/>
            </a:pPr>
            <a:r>
              <a:rPr lang="en-US" sz="1600" b="0" dirty="0">
                <a:effectLst/>
                <a:latin typeface="Verdana" panose="020B0604030504040204" pitchFamily="34" charset="0"/>
                <a:ea typeface="Verdana" panose="020B0604030504040204" pitchFamily="34" charset="0"/>
              </a:rPr>
              <a:t>In the data set, there are several different cases where the booster did not land successfully. Sometimes a landing was attempted but failed due to an accident; for example, True Ocean means the mission outcome was successfully  landed to a specific region of the ocean while  False Ocean means the mission outcome was unsuccessfully landed to a specific region of the ocean.  True RTLS means the mission outcome was successfully  landed to a ground pad False RTLS means the mission outcome was unsuccessfully landed to a ground pad. True ASDS means the mission outcome was successfully landed on  a drone ship False ASDS means the mission outcome was unsuccessfully landed on a drone ship.</a:t>
            </a:r>
          </a:p>
          <a:p>
            <a:pPr marL="457200" lvl="1" indent="0" algn="just">
              <a:buNone/>
            </a:pPr>
            <a:endParaRPr lang="en-US" sz="2200" dirty="0">
              <a:solidFill>
                <a:schemeClr val="accent3">
                  <a:lumMod val="25000"/>
                </a:schemeClr>
              </a:solidFill>
              <a:latin typeface="Verdana" panose="020B0604030504040204" pitchFamily="34" charset="0"/>
              <a:ea typeface="Verdana" panose="020B0604030504040204" pitchFamily="34" charset="0"/>
            </a:endParaRPr>
          </a:p>
          <a:p>
            <a:pPr marL="914400" lvl="1" indent="-457200" algn="just">
              <a:buClrTx/>
              <a:buSzPct val="100000"/>
              <a:buFont typeface="+mj-lt"/>
              <a:buAutoNum type="arabicPeriod"/>
            </a:pPr>
            <a:r>
              <a:rPr lang="en-US" sz="1400" b="0" dirty="0">
                <a:effectLst/>
                <a:latin typeface="Verdana" panose="020B0604030504040204" pitchFamily="34" charset="0"/>
                <a:ea typeface="Verdana" panose="020B0604030504040204" pitchFamily="34" charset="0"/>
              </a:rPr>
              <a:t>Calculate the number of launches on each site</a:t>
            </a:r>
          </a:p>
          <a:p>
            <a:pPr marL="914400" lvl="1" indent="-457200" algn="just">
              <a:buClrTx/>
              <a:buSzPct val="100000"/>
              <a:buFont typeface="+mj-lt"/>
              <a:buAutoNum type="arabicPeriod"/>
            </a:pPr>
            <a:r>
              <a:rPr lang="en-US" sz="1400" b="0" dirty="0">
                <a:effectLst/>
                <a:latin typeface="Verdana" panose="020B0604030504040204" pitchFamily="34" charset="0"/>
                <a:ea typeface="Verdana" panose="020B0604030504040204" pitchFamily="34" charset="0"/>
              </a:rPr>
              <a:t>Calculate the number and occurrence of each orbit</a:t>
            </a:r>
          </a:p>
          <a:p>
            <a:pPr marL="914400" lvl="1" indent="-457200" algn="just">
              <a:buClrTx/>
              <a:buSzPct val="100000"/>
              <a:buFont typeface="+mj-lt"/>
              <a:buAutoNum type="arabicPeriod"/>
            </a:pPr>
            <a:r>
              <a:rPr lang="en-US" sz="1400" b="0" dirty="0">
                <a:effectLst/>
                <a:latin typeface="Verdana" panose="020B0604030504040204" pitchFamily="34" charset="0"/>
                <a:ea typeface="Verdana" panose="020B0604030504040204" pitchFamily="34" charset="0"/>
              </a:rPr>
              <a:t>Calculate the number and occurrence of mission outcome per orbit type</a:t>
            </a:r>
          </a:p>
          <a:p>
            <a:pPr marL="914400" lvl="1" indent="-457200" algn="just">
              <a:buClrTx/>
              <a:buSzPct val="100000"/>
              <a:buFont typeface="+mj-lt"/>
              <a:buAutoNum type="arabicPeriod"/>
            </a:pPr>
            <a:r>
              <a:rPr lang="en-US" sz="1400" b="0" dirty="0">
                <a:effectLst/>
                <a:latin typeface="Verdana" panose="020B0604030504040204" pitchFamily="34" charset="0"/>
                <a:ea typeface="Verdana" panose="020B0604030504040204" pitchFamily="34" charset="0"/>
              </a:rPr>
              <a:t>Create a landing outcome label from Outcome column</a:t>
            </a:r>
          </a:p>
          <a:p>
            <a:pPr marL="0" indent="0" algn="just">
              <a:buNone/>
            </a:pPr>
            <a:endParaRPr lang="en-US" dirty="0">
              <a:latin typeface="Verdana" panose="020B0604030504040204" pitchFamily="34" charset="0"/>
              <a:ea typeface="Verdana" panose="020B0604030504040204" pitchFamily="34" charset="0"/>
            </a:endParaRPr>
          </a:p>
          <a:p>
            <a:pPr algn="just"/>
            <a:endParaRPr lang="en-US" dirty="0">
              <a:latin typeface="Verdana" panose="020B0604030504040204" pitchFamily="34" charset="0"/>
              <a:ea typeface="Verdana" panose="020B0604030504040204" pitchFamily="34" charset="0"/>
            </a:endParaRPr>
          </a:p>
          <a:p>
            <a:pPr algn="just"/>
            <a:endParaRPr lang="en-US" dirty="0">
              <a:latin typeface="Verdana" panose="020B0604030504040204" pitchFamily="34" charset="0"/>
              <a:ea typeface="Verdana" panose="020B060403050404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1299400" y="618861"/>
            <a:ext cx="10515600" cy="54904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1004894" cy="4351338"/>
          </a:xfrm>
          <a:prstGeom prst="rect">
            <a:avLst/>
          </a:prstGeom>
        </p:spPr>
        <p:txBody>
          <a:bodyPr lIns="91440" tIns="45720" rIns="91440" bIns="45720" anchor="t">
            <a:normAutofit/>
          </a:bodyPr>
          <a:lstStyle/>
          <a:p>
            <a:pPr marL="0" indent="0">
              <a:lnSpc>
                <a:spcPct val="100000"/>
              </a:lnSpc>
              <a:spcBef>
                <a:spcPts val="1400"/>
              </a:spcBef>
              <a:buNone/>
            </a:pPr>
            <a:r>
              <a:rPr lang="en-US" b="1" dirty="0">
                <a:solidFill>
                  <a:schemeClr val="accent3">
                    <a:lumMod val="25000"/>
                  </a:schemeClr>
                </a:solidFill>
                <a:latin typeface="Verdana" panose="020B0604030504040204" pitchFamily="34" charset="0"/>
                <a:ea typeface="Verdana" panose="020B0604030504040204" pitchFamily="34" charset="0"/>
              </a:rPr>
              <a:t>Summarize what charts were plotted and why you used those charts:</a:t>
            </a:r>
          </a:p>
          <a:p>
            <a:pPr lvl="1">
              <a:spcBef>
                <a:spcPts val="1400"/>
              </a:spcBef>
              <a:buClrTx/>
              <a:buFont typeface="Wingdings" panose="05000000000000000000" pitchFamily="2" charset="2"/>
              <a:buChar char="v"/>
            </a:pPr>
            <a:r>
              <a:rPr lang="en-US" sz="1600" b="1" i="0" dirty="0">
                <a:effectLst/>
                <a:latin typeface="Verdana" panose="020B0604030504040204" pitchFamily="34" charset="0"/>
                <a:ea typeface="Verdana" panose="020B0604030504040204" pitchFamily="34" charset="0"/>
              </a:rPr>
              <a:t>Visualize the relationship between Flight Number and Launch Site</a:t>
            </a:r>
          </a:p>
          <a:p>
            <a:pPr lvl="1">
              <a:spcBef>
                <a:spcPts val="1400"/>
              </a:spcBef>
              <a:buClrTx/>
              <a:buFont typeface="Wingdings" panose="05000000000000000000" pitchFamily="2" charset="2"/>
              <a:buChar char="v"/>
            </a:pPr>
            <a:r>
              <a:rPr lang="en-US" sz="1600" b="1" i="0" dirty="0">
                <a:effectLst/>
                <a:latin typeface="Verdana" panose="020B0604030504040204" pitchFamily="34" charset="0"/>
                <a:ea typeface="Verdana" panose="020B0604030504040204" pitchFamily="34" charset="0"/>
              </a:rPr>
              <a:t>Visualize the relationship between Payload and Launch Site</a:t>
            </a:r>
          </a:p>
          <a:p>
            <a:pPr lvl="1">
              <a:spcBef>
                <a:spcPts val="1400"/>
              </a:spcBef>
              <a:buClrTx/>
              <a:buFont typeface="Wingdings" panose="05000000000000000000" pitchFamily="2" charset="2"/>
              <a:buChar char="v"/>
            </a:pPr>
            <a:r>
              <a:rPr lang="en-US" sz="1600" b="1" i="0" dirty="0">
                <a:effectLst/>
                <a:latin typeface="Verdana" panose="020B0604030504040204" pitchFamily="34" charset="0"/>
                <a:ea typeface="Verdana" panose="020B0604030504040204" pitchFamily="34" charset="0"/>
              </a:rPr>
              <a:t>Visualize the relationship between success rate of each orbit type</a:t>
            </a:r>
          </a:p>
          <a:p>
            <a:pPr lvl="1">
              <a:spcBef>
                <a:spcPts val="1400"/>
              </a:spcBef>
              <a:buClrTx/>
              <a:buFont typeface="Wingdings" panose="05000000000000000000" pitchFamily="2" charset="2"/>
              <a:buChar char="v"/>
            </a:pPr>
            <a:r>
              <a:rPr lang="en-US" sz="1600" b="1" i="0" dirty="0">
                <a:effectLst/>
                <a:latin typeface="Verdana" panose="020B0604030504040204" pitchFamily="34" charset="0"/>
                <a:ea typeface="Verdana" panose="020B0604030504040204" pitchFamily="34" charset="0"/>
              </a:rPr>
              <a:t> Visualize the relationship between Flight-Number and Orbit type</a:t>
            </a:r>
          </a:p>
          <a:p>
            <a:pPr lvl="1">
              <a:spcBef>
                <a:spcPts val="1400"/>
              </a:spcBef>
              <a:buClrTx/>
              <a:buFont typeface="Wingdings" panose="05000000000000000000" pitchFamily="2" charset="2"/>
              <a:buChar char="v"/>
            </a:pPr>
            <a:r>
              <a:rPr lang="en-US" sz="1600" b="1" i="0" dirty="0">
                <a:effectLst/>
                <a:latin typeface="Verdana" panose="020B0604030504040204" pitchFamily="34" charset="0"/>
                <a:ea typeface="Verdana" panose="020B0604030504040204" pitchFamily="34" charset="0"/>
              </a:rPr>
              <a:t>Visualize the relationship between Payload and Orbit type</a:t>
            </a:r>
          </a:p>
          <a:p>
            <a:pPr lvl="1">
              <a:spcBef>
                <a:spcPts val="1400"/>
              </a:spcBef>
              <a:buClrTx/>
              <a:buFont typeface="Wingdings" panose="05000000000000000000" pitchFamily="2" charset="2"/>
              <a:buChar char="v"/>
            </a:pPr>
            <a:r>
              <a:rPr lang="en-US" sz="1600" b="1" i="0" dirty="0">
                <a:effectLst/>
                <a:latin typeface="Verdana" panose="020B0604030504040204" pitchFamily="34" charset="0"/>
                <a:ea typeface="Verdana" panose="020B0604030504040204" pitchFamily="34" charset="0"/>
              </a:rPr>
              <a:t>Visualize the launch success yearly trend</a:t>
            </a:r>
          </a:p>
          <a:p>
            <a:pPr>
              <a:lnSpc>
                <a:spcPct val="100000"/>
              </a:lnSpc>
              <a:spcBef>
                <a:spcPts val="1400"/>
              </a:spcBef>
            </a:pPr>
            <a:endParaRPr lang="en-US" sz="1800" dirty="0">
              <a:solidFill>
                <a:schemeClr val="accent3">
                  <a:lumMod val="25000"/>
                </a:schemeClr>
              </a:solidFill>
              <a:latin typeface="Verdana" panose="020B0604030504040204" pitchFamily="34" charset="0"/>
              <a:ea typeface="Verdana" panose="020B0604030504040204" pitchFamily="34" charset="0"/>
            </a:endParaRPr>
          </a:p>
          <a:p>
            <a:pPr>
              <a:lnSpc>
                <a:spcPct val="100000"/>
              </a:lnSpc>
              <a:spcBef>
                <a:spcPts val="1400"/>
              </a:spcBef>
            </a:pPr>
            <a:endParaRPr lang="en-US" sz="1800" dirty="0">
              <a:solidFill>
                <a:schemeClr val="accent3">
                  <a:lumMod val="25000"/>
                </a:schemeClr>
              </a:solidFill>
              <a:latin typeface="Verdana" panose="020B0604030504040204" pitchFamily="34" charset="0"/>
              <a:ea typeface="Verdana" panose="020B0604030504040204" pitchFamily="34" charset="0"/>
            </a:endParaRPr>
          </a:p>
          <a:p>
            <a:endParaRPr lang="en-US" sz="1800" dirty="0">
              <a:latin typeface="Verdana" panose="020B0604030504040204" pitchFamily="34" charset="0"/>
              <a:ea typeface="Verdana" panose="020B060403050404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94280"/>
            <a:ext cx="11036978" cy="4351338"/>
          </a:xfrm>
          <a:prstGeom prst="rect">
            <a:avLst/>
          </a:prstGeom>
        </p:spPr>
        <p:txBody>
          <a:bodyPr lIns="91440" tIns="45720" rIns="91440" bIns="45720" anchor="t">
            <a:normAutofit fontScale="85000" lnSpcReduction="20000"/>
          </a:bodyPr>
          <a:lstStyle/>
          <a:p>
            <a:pPr marL="0" indent="0" algn="just">
              <a:lnSpc>
                <a:spcPct val="100000"/>
              </a:lnSpc>
              <a:spcBef>
                <a:spcPts val="1400"/>
              </a:spcBef>
              <a:buNone/>
            </a:pPr>
            <a:r>
              <a:rPr lang="en-US" sz="2200" b="1" dirty="0">
                <a:solidFill>
                  <a:schemeClr val="accent3">
                    <a:lumMod val="25000"/>
                  </a:schemeClr>
                </a:solidFill>
                <a:latin typeface="Verdana" panose="020B0604030504040204" pitchFamily="34" charset="0"/>
                <a:ea typeface="Verdana" panose="020B0604030504040204" pitchFamily="34" charset="0"/>
              </a:rPr>
              <a:t>Using SQL for answering to:</a:t>
            </a:r>
          </a:p>
          <a:p>
            <a:pPr algn="just"/>
            <a:endParaRPr lang="en-US" sz="1800" b="0" i="0" u="none" strike="noStrike" baseline="0" dirty="0">
              <a:solidFill>
                <a:srgbClr val="000000"/>
              </a:solidFill>
              <a:latin typeface="Verdana" panose="020B0604030504040204" pitchFamily="34" charset="0"/>
              <a:ea typeface="Verdana" panose="020B0604030504040204" pitchFamily="34" charset="0"/>
            </a:endParaRPr>
          </a:p>
          <a:p>
            <a:pPr algn="just">
              <a:buClrTx/>
              <a:buFont typeface="Wingdings" panose="05000000000000000000" pitchFamily="2" charset="2"/>
              <a:buChar char="q"/>
            </a:pPr>
            <a:r>
              <a:rPr lang="en-US" sz="1800" i="0" u="none" strike="noStrike" baseline="0" dirty="0">
                <a:solidFill>
                  <a:srgbClr val="000000"/>
                </a:solidFill>
                <a:latin typeface="Verdana" panose="020B0604030504040204" pitchFamily="34" charset="0"/>
                <a:ea typeface="Verdana" panose="020B0604030504040204" pitchFamily="34" charset="0"/>
              </a:rPr>
              <a:t>Displaying the names of the unique launch sites in the space mission</a:t>
            </a:r>
          </a:p>
          <a:p>
            <a:pPr algn="just">
              <a:buClrTx/>
              <a:buFont typeface="Wingdings" panose="05000000000000000000" pitchFamily="2" charset="2"/>
              <a:buChar char="q"/>
            </a:pPr>
            <a:r>
              <a:rPr lang="en-US" sz="1800" i="0" u="none" strike="noStrike" baseline="0" dirty="0">
                <a:solidFill>
                  <a:srgbClr val="000000"/>
                </a:solidFill>
                <a:latin typeface="Verdana" panose="020B0604030504040204" pitchFamily="34" charset="0"/>
                <a:ea typeface="Verdana" panose="020B0604030504040204" pitchFamily="34" charset="0"/>
              </a:rPr>
              <a:t>Displaying 5 records where launch sites begin with the string ‘CCR’</a:t>
            </a:r>
          </a:p>
          <a:p>
            <a:pPr algn="just">
              <a:buClrTx/>
              <a:buFont typeface="Wingdings" panose="05000000000000000000" pitchFamily="2" charset="2"/>
              <a:buChar char="q"/>
            </a:pPr>
            <a:r>
              <a:rPr lang="en-US" sz="1800" i="0" u="none" strike="noStrike" baseline="0" dirty="0">
                <a:solidFill>
                  <a:srgbClr val="000000"/>
                </a:solidFill>
                <a:latin typeface="Verdana" panose="020B0604030504040204" pitchFamily="34" charset="0"/>
                <a:ea typeface="Verdana" panose="020B0604030504040204" pitchFamily="34" charset="0"/>
              </a:rPr>
              <a:t>Displaying the total payload mass carried by boosters launched by NASA (CRS)</a:t>
            </a:r>
          </a:p>
          <a:p>
            <a:pPr algn="just">
              <a:buClrTx/>
              <a:buFont typeface="Wingdings" panose="05000000000000000000" pitchFamily="2" charset="2"/>
              <a:buChar char="q"/>
            </a:pPr>
            <a:r>
              <a:rPr lang="en-US" sz="1800" i="0" u="none" strike="noStrike" baseline="0" dirty="0">
                <a:solidFill>
                  <a:srgbClr val="000000"/>
                </a:solidFill>
                <a:latin typeface="Verdana" panose="020B0604030504040204" pitchFamily="34" charset="0"/>
                <a:ea typeface="Verdana" panose="020B0604030504040204" pitchFamily="34" charset="0"/>
              </a:rPr>
              <a:t>Displaying average payload mass carried by booster version F9 v1.1</a:t>
            </a:r>
          </a:p>
          <a:p>
            <a:pPr algn="just">
              <a:buClrTx/>
              <a:buFont typeface="Wingdings" panose="05000000000000000000" pitchFamily="2" charset="2"/>
              <a:buChar char="q"/>
            </a:pPr>
            <a:r>
              <a:rPr lang="en-US" sz="1800" i="0" u="none" strike="noStrike" baseline="0" dirty="0">
                <a:solidFill>
                  <a:srgbClr val="000000"/>
                </a:solidFill>
                <a:latin typeface="Verdana" panose="020B0604030504040204" pitchFamily="34" charset="0"/>
                <a:ea typeface="Verdana" panose="020B0604030504040204" pitchFamily="34" charset="0"/>
              </a:rPr>
              <a:t>Listing the date where the successful landing outcome in drone ship was achieved.</a:t>
            </a:r>
          </a:p>
          <a:p>
            <a:pPr algn="just">
              <a:buClrTx/>
              <a:buFont typeface="Wingdings" panose="05000000000000000000" pitchFamily="2" charset="2"/>
              <a:buChar char="q"/>
            </a:pPr>
            <a:r>
              <a:rPr lang="en-US" sz="1800" i="0" u="none" strike="noStrike" baseline="0" dirty="0">
                <a:solidFill>
                  <a:srgbClr val="000000"/>
                </a:solidFill>
                <a:latin typeface="Verdana" panose="020B0604030504040204" pitchFamily="34" charset="0"/>
                <a:ea typeface="Verdana" panose="020B0604030504040204" pitchFamily="34" charset="0"/>
              </a:rPr>
              <a:t>Listing the names of the boosters which have success in ground pad and have payload mass greater than 4000 but less than 6000</a:t>
            </a:r>
          </a:p>
          <a:p>
            <a:pPr algn="just">
              <a:buClrTx/>
              <a:buFont typeface="Wingdings" panose="05000000000000000000" pitchFamily="2" charset="2"/>
              <a:buChar char="q"/>
            </a:pPr>
            <a:r>
              <a:rPr lang="en-US" sz="1800" i="0" u="none" strike="noStrike" baseline="0" dirty="0">
                <a:solidFill>
                  <a:srgbClr val="000000"/>
                </a:solidFill>
                <a:latin typeface="Verdana" panose="020B0604030504040204" pitchFamily="34" charset="0"/>
                <a:ea typeface="Verdana" panose="020B0604030504040204" pitchFamily="34" charset="0"/>
              </a:rPr>
              <a:t>Listing the total number of successful and failure mission outcomes</a:t>
            </a:r>
          </a:p>
          <a:p>
            <a:pPr algn="just">
              <a:buClrTx/>
              <a:buFont typeface="Wingdings" panose="05000000000000000000" pitchFamily="2" charset="2"/>
              <a:buChar char="q"/>
            </a:pPr>
            <a:r>
              <a:rPr lang="en-US" sz="1800" i="0" u="none" strike="noStrike" baseline="0" dirty="0">
                <a:solidFill>
                  <a:srgbClr val="000000"/>
                </a:solidFill>
                <a:latin typeface="Verdana" panose="020B0604030504040204" pitchFamily="34" charset="0"/>
                <a:ea typeface="Verdana" panose="020B0604030504040204" pitchFamily="34" charset="0"/>
              </a:rPr>
              <a:t>Listing the names of the </a:t>
            </a:r>
            <a:r>
              <a:rPr lang="en-US" sz="1800" i="0" u="none" strike="noStrike" baseline="0" dirty="0" err="1">
                <a:solidFill>
                  <a:srgbClr val="000000"/>
                </a:solidFill>
                <a:latin typeface="Verdana" panose="020B0604030504040204" pitchFamily="34" charset="0"/>
                <a:ea typeface="Verdana" panose="020B0604030504040204" pitchFamily="34" charset="0"/>
              </a:rPr>
              <a:t>booster_versions</a:t>
            </a:r>
            <a:r>
              <a:rPr lang="en-US" sz="1800" i="0" u="none" strike="noStrike" baseline="0" dirty="0">
                <a:solidFill>
                  <a:srgbClr val="000000"/>
                </a:solidFill>
                <a:latin typeface="Verdana" panose="020B0604030504040204" pitchFamily="34" charset="0"/>
                <a:ea typeface="Verdana" panose="020B0604030504040204" pitchFamily="34" charset="0"/>
              </a:rPr>
              <a:t> which have carried the maximum payload mass.</a:t>
            </a:r>
          </a:p>
          <a:p>
            <a:pPr algn="just">
              <a:buClrTx/>
              <a:buFont typeface="Wingdings" panose="05000000000000000000" pitchFamily="2" charset="2"/>
              <a:buChar char="q"/>
            </a:pPr>
            <a:r>
              <a:rPr lang="en-US" sz="1800" i="0" u="none" strike="noStrike" baseline="0" dirty="0">
                <a:solidFill>
                  <a:srgbClr val="000000"/>
                </a:solidFill>
                <a:latin typeface="Verdana" panose="020B0604030504040204" pitchFamily="34" charset="0"/>
                <a:ea typeface="Verdana" panose="020B0604030504040204" pitchFamily="34" charset="0"/>
              </a:rPr>
              <a:t>Listing the records which will display the month names, successful </a:t>
            </a:r>
            <a:r>
              <a:rPr lang="en-US" sz="1800" i="0" u="none" strike="noStrike" baseline="0" dirty="0" err="1">
                <a:solidFill>
                  <a:srgbClr val="000000"/>
                </a:solidFill>
                <a:latin typeface="Verdana" panose="020B0604030504040204" pitchFamily="34" charset="0"/>
                <a:ea typeface="Verdana" panose="020B0604030504040204" pitchFamily="34" charset="0"/>
              </a:rPr>
              <a:t>landing_outcomesin</a:t>
            </a:r>
            <a:r>
              <a:rPr lang="en-US" sz="1800" i="0" u="none" strike="noStrike" baseline="0" dirty="0">
                <a:solidFill>
                  <a:srgbClr val="000000"/>
                </a:solidFill>
                <a:latin typeface="Verdana" panose="020B0604030504040204" pitchFamily="34" charset="0"/>
                <a:ea typeface="Verdana" panose="020B0604030504040204" pitchFamily="34" charset="0"/>
              </a:rPr>
              <a:t> ground pad ,booster versions, </a:t>
            </a:r>
            <a:r>
              <a:rPr lang="en-US" sz="1800" i="0" u="none" strike="noStrike" baseline="0" dirty="0" err="1">
                <a:solidFill>
                  <a:srgbClr val="000000"/>
                </a:solidFill>
                <a:latin typeface="Verdana" panose="020B0604030504040204" pitchFamily="34" charset="0"/>
                <a:ea typeface="Verdana" panose="020B0604030504040204" pitchFamily="34" charset="0"/>
              </a:rPr>
              <a:t>launch_sitefor</a:t>
            </a:r>
            <a:r>
              <a:rPr lang="en-US" sz="1800" i="0" u="none" strike="noStrike" baseline="0" dirty="0">
                <a:solidFill>
                  <a:srgbClr val="000000"/>
                </a:solidFill>
                <a:latin typeface="Verdana" panose="020B0604030504040204" pitchFamily="34" charset="0"/>
                <a:ea typeface="Verdana" panose="020B0604030504040204" pitchFamily="34" charset="0"/>
              </a:rPr>
              <a:t> the months in year 2015</a:t>
            </a:r>
          </a:p>
          <a:p>
            <a:pPr algn="just">
              <a:buClrTx/>
              <a:buFont typeface="Wingdings" panose="05000000000000000000" pitchFamily="2" charset="2"/>
              <a:buChar char="q"/>
            </a:pPr>
            <a:r>
              <a:rPr lang="en-US" sz="1800" i="0" u="none" strike="noStrike" baseline="0" dirty="0">
                <a:solidFill>
                  <a:srgbClr val="000000"/>
                </a:solidFill>
                <a:latin typeface="Verdana" panose="020B0604030504040204" pitchFamily="34" charset="0"/>
                <a:ea typeface="Verdana" panose="020B0604030504040204" pitchFamily="34" charset="0"/>
              </a:rPr>
              <a:t>Ranking the count of successful </a:t>
            </a:r>
            <a:r>
              <a:rPr lang="en-US" sz="1800" i="0" u="none" strike="noStrike" baseline="0" dirty="0" err="1">
                <a:solidFill>
                  <a:srgbClr val="000000"/>
                </a:solidFill>
                <a:latin typeface="Verdana" panose="020B0604030504040204" pitchFamily="34" charset="0"/>
                <a:ea typeface="Verdana" panose="020B0604030504040204" pitchFamily="34" charset="0"/>
              </a:rPr>
              <a:t>landing_outcomesbetween</a:t>
            </a:r>
            <a:r>
              <a:rPr lang="en-US" sz="1800" i="0" u="none" strike="noStrike" baseline="0" dirty="0">
                <a:solidFill>
                  <a:srgbClr val="000000"/>
                </a:solidFill>
                <a:latin typeface="Verdana" panose="020B0604030504040204" pitchFamily="34" charset="0"/>
                <a:ea typeface="Verdana" panose="020B0604030504040204" pitchFamily="34" charset="0"/>
              </a:rPr>
              <a:t> the date 2010-06-04 and 2017-03-20 in descending order.</a:t>
            </a:r>
          </a:p>
          <a:p>
            <a:pPr algn="just">
              <a:lnSpc>
                <a:spcPct val="100000"/>
              </a:lnSpc>
              <a:spcBef>
                <a:spcPts val="1400"/>
              </a:spcBef>
            </a:pPr>
            <a:endParaRPr lang="en-US" sz="2200" dirty="0">
              <a:solidFill>
                <a:schemeClr val="accent3">
                  <a:lumMod val="25000"/>
                </a:schemeClr>
              </a:solidFill>
              <a:latin typeface="Verdana" panose="020B0604030504040204" pitchFamily="34" charset="0"/>
              <a:ea typeface="Verdana" panose="020B0604030504040204" pitchFamily="34" charset="0"/>
            </a:endParaRPr>
          </a:p>
          <a:p>
            <a:pPr algn="just"/>
            <a:endParaRPr lang="en-US" dirty="0">
              <a:latin typeface="Verdana" panose="020B0604030504040204" pitchFamily="34" charset="0"/>
              <a:ea typeface="Verdana" panose="020B0604030504040204" pitchFamily="34" charset="0"/>
            </a:endParaRPr>
          </a:p>
          <a:p>
            <a:pPr algn="just"/>
            <a:endParaRPr lang="en-US" dirty="0">
              <a:latin typeface="Verdana" panose="020B0604030504040204" pitchFamily="34" charset="0"/>
              <a:ea typeface="Verdana" panose="020B0604030504040204" pitchFamily="34" charset="0"/>
            </a:endParaRPr>
          </a:p>
          <a:p>
            <a:pPr algn="just"/>
            <a:endParaRPr lang="en-US" dirty="0">
              <a:latin typeface="Verdana" panose="020B0604030504040204" pitchFamily="34" charset="0"/>
              <a:ea typeface="Verdana" panose="020B060403050404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EDA with SQL</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005262" y="1874839"/>
            <a:ext cx="8357938" cy="1554162"/>
          </a:xfrm>
          <a:prstGeom prst="rect">
            <a:avLst/>
          </a:prstGeom>
        </p:spPr>
        <p:txBody>
          <a:bodyPr>
            <a:normAutofit/>
          </a:bodyPr>
          <a:lstStyle/>
          <a:p>
            <a:pPr marL="0" indent="0" algn="just">
              <a:lnSpc>
                <a:spcPct val="100000"/>
              </a:lnSpc>
              <a:spcBef>
                <a:spcPts val="1400"/>
              </a:spcBef>
              <a:buNone/>
            </a:pPr>
            <a:r>
              <a:rPr lang="en-US" sz="1800" u="none" strike="noStrike" baseline="0" dirty="0">
                <a:solidFill>
                  <a:srgbClr val="000000"/>
                </a:solidFill>
                <a:latin typeface="Verdana" panose="020B0604030504040204" pitchFamily="34" charset="0"/>
                <a:ea typeface="Verdana" panose="020B0604030504040204" pitchFamily="34" charset="0"/>
              </a:rPr>
              <a:t>To visualize the Launch Data into an interactive map. We took the Latitude and Longitude Coordinates at each launch site and added a Circle Marker around each launch site with a label of the name of the launch site.</a:t>
            </a:r>
            <a:endParaRPr lang="en-US" dirty="0">
              <a:latin typeface="Verdana" panose="020B0604030504040204" pitchFamily="34" charset="0"/>
              <a:ea typeface="Verdana" panose="020B060403050404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Build an Interactive Map with Folium</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49178" y="1591008"/>
            <a:ext cx="11470105" cy="4351338"/>
          </a:xfrm>
          <a:prstGeom prst="rect">
            <a:avLst/>
          </a:prstGeom>
        </p:spPr>
        <p:txBody>
          <a:bodyPr vert="horz" lIns="91440" tIns="45720" rIns="91440" bIns="45720" rtlCol="0" anchor="t">
            <a:noAutofit/>
          </a:bodyPr>
          <a:lstStyle/>
          <a:p>
            <a:pPr marL="0" indent="0" algn="l">
              <a:buNone/>
            </a:pPr>
            <a:endParaRPr lang="en-US" sz="1600" b="0" i="0" u="none" strike="noStrike" baseline="0" dirty="0">
              <a:solidFill>
                <a:schemeClr val="bg1"/>
              </a:solidFill>
              <a:latin typeface="Verdana" panose="020B0604030504040204" pitchFamily="34" charset="0"/>
              <a:ea typeface="Verdana" panose="020B0604030504040204" pitchFamily="34" charset="0"/>
            </a:endParaRPr>
          </a:p>
          <a:p>
            <a:pPr marL="0" indent="0">
              <a:buNone/>
            </a:pPr>
            <a:r>
              <a:rPr lang="en-US" sz="1600" b="1" i="0" u="none" strike="noStrike" baseline="0" dirty="0">
                <a:solidFill>
                  <a:schemeClr val="bg1"/>
                </a:solidFill>
                <a:latin typeface="Verdana" panose="020B0604030504040204" pitchFamily="34" charset="0"/>
                <a:ea typeface="Verdana" panose="020B0604030504040204" pitchFamily="34" charset="0"/>
              </a:rPr>
              <a:t>The dashboard is built with Flask and Dash web framework:</a:t>
            </a:r>
            <a:endParaRPr lang="en-US" sz="1600" b="0" i="0" u="none" strike="noStrike" baseline="0" dirty="0">
              <a:solidFill>
                <a:schemeClr val="bg1"/>
              </a:solidFill>
              <a:latin typeface="Verdana" panose="020B0604030504040204" pitchFamily="34" charset="0"/>
              <a:ea typeface="Verdana" panose="020B0604030504040204" pitchFamily="34" charset="0"/>
            </a:endParaRPr>
          </a:p>
          <a:p>
            <a:pPr>
              <a:buClrTx/>
            </a:pPr>
            <a:r>
              <a:rPr lang="en-US" sz="1600" b="1" i="0" u="none" strike="noStrike" baseline="0" dirty="0">
                <a:solidFill>
                  <a:schemeClr val="bg1"/>
                </a:solidFill>
                <a:latin typeface="Verdana" panose="020B0604030504040204" pitchFamily="34" charset="0"/>
                <a:ea typeface="Verdana" panose="020B0604030504040204" pitchFamily="34" charset="0"/>
              </a:rPr>
              <a:t>Scatter Graph showing the relationship with Outcome and Payload Mass (Kg) for the different Booster Versions</a:t>
            </a:r>
            <a:endParaRPr lang="en-US" sz="1600" b="0" i="0" u="none" strike="noStrike" baseline="0" dirty="0">
              <a:solidFill>
                <a:schemeClr val="bg1"/>
              </a:solidFill>
              <a:latin typeface="Verdana" panose="020B0604030504040204" pitchFamily="34" charset="0"/>
              <a:ea typeface="Verdana" panose="020B0604030504040204" pitchFamily="34" charset="0"/>
            </a:endParaRPr>
          </a:p>
          <a:p>
            <a:pPr marL="457200" lvl="1" indent="0">
              <a:buNone/>
            </a:pPr>
            <a:r>
              <a:rPr lang="en-US" sz="1400" b="0" i="0" u="none" strike="noStrike" baseline="0" dirty="0">
                <a:solidFill>
                  <a:schemeClr val="bg1"/>
                </a:solidFill>
                <a:latin typeface="Verdana" panose="020B0604030504040204" pitchFamily="34" charset="0"/>
                <a:ea typeface="Verdana" panose="020B0604030504040204" pitchFamily="34" charset="0"/>
              </a:rPr>
              <a:t>It shows the relationship between two variables.</a:t>
            </a:r>
          </a:p>
          <a:p>
            <a:pPr marL="457200" lvl="1" indent="0">
              <a:buNone/>
            </a:pPr>
            <a:r>
              <a:rPr lang="en-US" sz="1400" b="0" i="0" u="none" strike="noStrike" baseline="0" dirty="0">
                <a:solidFill>
                  <a:schemeClr val="bg1"/>
                </a:solidFill>
                <a:latin typeface="Verdana" panose="020B0604030504040204" pitchFamily="34" charset="0"/>
                <a:ea typeface="Verdana" panose="020B0604030504040204" pitchFamily="34" charset="0"/>
              </a:rPr>
              <a:t>It is the best method to show you a non-linear pattern.</a:t>
            </a:r>
          </a:p>
          <a:p>
            <a:pPr marL="457200" lvl="1" indent="0">
              <a:buNone/>
            </a:pPr>
            <a:r>
              <a:rPr lang="en-US" sz="1400" b="0" i="0" u="none" strike="noStrike" baseline="0" dirty="0">
                <a:solidFill>
                  <a:schemeClr val="bg1"/>
                </a:solidFill>
                <a:latin typeface="Verdana" panose="020B0604030504040204" pitchFamily="34" charset="0"/>
                <a:ea typeface="Verdana" panose="020B0604030504040204" pitchFamily="34" charset="0"/>
              </a:rPr>
              <a:t>The range of data flow, i.e. maximum and minimum value, can be determined.</a:t>
            </a:r>
          </a:p>
          <a:p>
            <a:pPr marL="0" indent="0">
              <a:buNone/>
            </a:pPr>
            <a:endParaRPr lang="en-US" sz="1600" b="1" i="0" u="none" strike="noStrike" baseline="0" dirty="0">
              <a:solidFill>
                <a:schemeClr val="bg1"/>
              </a:solidFill>
              <a:latin typeface="Verdana" panose="020B0604030504040204" pitchFamily="34" charset="0"/>
              <a:ea typeface="Verdana" panose="020B0604030504040204" pitchFamily="34" charset="0"/>
            </a:endParaRPr>
          </a:p>
          <a:p>
            <a:pPr>
              <a:buClrTx/>
            </a:pPr>
            <a:r>
              <a:rPr lang="en-US" sz="1600" b="1" i="0" u="none" strike="noStrike" baseline="0" dirty="0">
                <a:solidFill>
                  <a:schemeClr val="bg1"/>
                </a:solidFill>
                <a:latin typeface="Verdana" panose="020B0604030504040204" pitchFamily="34" charset="0"/>
                <a:ea typeface="Verdana" panose="020B0604030504040204" pitchFamily="34" charset="0"/>
              </a:rPr>
              <a:t>Pie Chart showing the total launches by a certain site/all sites</a:t>
            </a:r>
            <a:endParaRPr lang="en-US" sz="1600" b="0" i="0" u="none" strike="noStrike" baseline="0" dirty="0">
              <a:solidFill>
                <a:schemeClr val="bg1"/>
              </a:solidFill>
              <a:latin typeface="Verdana" panose="020B0604030504040204" pitchFamily="34" charset="0"/>
              <a:ea typeface="Verdana" panose="020B0604030504040204" pitchFamily="34" charset="0"/>
            </a:endParaRPr>
          </a:p>
          <a:p>
            <a:pPr marL="457200" lvl="1" indent="0">
              <a:buNone/>
            </a:pPr>
            <a:r>
              <a:rPr lang="en-US" sz="1400" b="0" u="none" strike="noStrike" baseline="0" dirty="0">
                <a:solidFill>
                  <a:schemeClr val="bg1"/>
                </a:solidFill>
                <a:latin typeface="Verdana" panose="020B0604030504040204" pitchFamily="34" charset="0"/>
                <a:ea typeface="Verdana" panose="020B0604030504040204" pitchFamily="34" charset="0"/>
              </a:rPr>
              <a:t>display relative proportions of multiple classes of data.</a:t>
            </a:r>
          </a:p>
          <a:p>
            <a:pPr marL="457200" lvl="1" indent="0">
              <a:buNone/>
            </a:pPr>
            <a:r>
              <a:rPr lang="en-US" sz="1400" b="0" u="none" strike="noStrike" baseline="0" dirty="0">
                <a:solidFill>
                  <a:schemeClr val="bg1"/>
                </a:solidFill>
                <a:latin typeface="Verdana" panose="020B0604030504040204" pitchFamily="34" charset="0"/>
                <a:ea typeface="Verdana" panose="020B0604030504040204" pitchFamily="34" charset="0"/>
              </a:rPr>
              <a:t>size of the circle can be made proportional to the total quantity it represents.</a:t>
            </a:r>
            <a:endParaRPr lang="en-US" sz="1400" dirty="0">
              <a:solidFill>
                <a:schemeClr val="bg1"/>
              </a:solidFill>
              <a:latin typeface="Verdana" panose="020B0604030504040204" pitchFamily="34" charset="0"/>
              <a:ea typeface="Verdana" panose="020B060403050404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83368"/>
            <a:ext cx="9745663" cy="5035982"/>
          </a:xfrm>
          <a:prstGeom prst="rect">
            <a:avLst/>
          </a:prstGeom>
        </p:spPr>
        <p:txBody>
          <a:bodyPr>
            <a:noAutofit/>
          </a:bodyPr>
          <a:lstStyle/>
          <a:p>
            <a:pPr marL="0" indent="0">
              <a:buNone/>
            </a:pPr>
            <a:r>
              <a:rPr lang="en-US" sz="1400" b="1" i="0" u="none" strike="noStrike" baseline="0" dirty="0">
                <a:solidFill>
                  <a:srgbClr val="000000"/>
                </a:solidFill>
                <a:latin typeface="Verdana" panose="020B0604030504040204" pitchFamily="34" charset="0"/>
                <a:ea typeface="Verdana" panose="020B0604030504040204" pitchFamily="34" charset="0"/>
              </a:rPr>
              <a:t>BUILDING MODEL</a:t>
            </a:r>
            <a:endParaRPr lang="en-US" sz="1400" b="0" i="0" u="none" strike="noStrike" baseline="0" dirty="0">
              <a:solidFill>
                <a:srgbClr val="000000"/>
              </a:solidFill>
              <a:latin typeface="Verdana" panose="020B0604030504040204" pitchFamily="34" charset="0"/>
              <a:ea typeface="Verdana" panose="020B0604030504040204" pitchFamily="34" charset="0"/>
            </a:endParaRPr>
          </a:p>
          <a:p>
            <a:pPr marL="457200" lvl="1" indent="0">
              <a:buNone/>
            </a:pPr>
            <a:r>
              <a:rPr lang="en-US" sz="1200" b="0" i="0" u="none" strike="noStrike" baseline="0" dirty="0">
                <a:solidFill>
                  <a:srgbClr val="000000"/>
                </a:solidFill>
                <a:latin typeface="Verdana" panose="020B0604030504040204" pitchFamily="34" charset="0"/>
                <a:ea typeface="Verdana" panose="020B0604030504040204" pitchFamily="34" charset="0"/>
              </a:rPr>
              <a:t>•</a:t>
            </a:r>
            <a:r>
              <a:rPr lang="en-US" sz="1200" i="0" u="none" strike="noStrike" baseline="0" dirty="0">
                <a:solidFill>
                  <a:srgbClr val="000000"/>
                </a:solidFill>
                <a:latin typeface="Verdana" panose="020B0604030504040204" pitchFamily="34" charset="0"/>
                <a:ea typeface="Verdana" panose="020B0604030504040204" pitchFamily="34" charset="0"/>
              </a:rPr>
              <a:t>Loading Data</a:t>
            </a:r>
          </a:p>
          <a:p>
            <a:pPr marL="457200" lvl="1" indent="0">
              <a:buNone/>
            </a:pPr>
            <a:r>
              <a:rPr lang="en-US" sz="1200" i="0" u="none" strike="noStrike" baseline="0" dirty="0">
                <a:solidFill>
                  <a:srgbClr val="000000"/>
                </a:solidFill>
                <a:latin typeface="Verdana" panose="020B0604030504040204" pitchFamily="34" charset="0"/>
                <a:ea typeface="Verdana" panose="020B0604030504040204" pitchFamily="34" charset="0"/>
              </a:rPr>
              <a:t>•Preprocessing </a:t>
            </a:r>
          </a:p>
          <a:p>
            <a:pPr marL="457200" lvl="1" indent="0">
              <a:buNone/>
            </a:pPr>
            <a:r>
              <a:rPr lang="en-US" sz="1200" i="0" u="none" strike="noStrike" baseline="0" dirty="0">
                <a:solidFill>
                  <a:srgbClr val="000000"/>
                </a:solidFill>
                <a:latin typeface="Verdana" panose="020B0604030504040204" pitchFamily="34" charset="0"/>
                <a:ea typeface="Verdana" panose="020B0604030504040204" pitchFamily="34" charset="0"/>
              </a:rPr>
              <a:t>•Split our data into training and test data sets</a:t>
            </a:r>
          </a:p>
          <a:p>
            <a:pPr marL="457200" lvl="1" indent="0">
              <a:buNone/>
            </a:pPr>
            <a:r>
              <a:rPr lang="en-US" sz="1200" i="0" u="none" strike="noStrike" baseline="0" dirty="0">
                <a:solidFill>
                  <a:srgbClr val="000000"/>
                </a:solidFill>
                <a:latin typeface="Verdana" panose="020B0604030504040204" pitchFamily="34" charset="0"/>
                <a:ea typeface="Verdana" panose="020B0604030504040204" pitchFamily="34" charset="0"/>
              </a:rPr>
              <a:t>•Decide which type of machine learning algorithms we want to use</a:t>
            </a:r>
          </a:p>
          <a:p>
            <a:pPr marL="457200" lvl="1" indent="0">
              <a:buNone/>
            </a:pPr>
            <a:r>
              <a:rPr lang="en-US" sz="1200" i="0" u="none" strike="noStrike" baseline="0" dirty="0">
                <a:solidFill>
                  <a:srgbClr val="000000"/>
                </a:solidFill>
                <a:latin typeface="Verdana" panose="020B0604030504040204" pitchFamily="34" charset="0"/>
                <a:ea typeface="Verdana" panose="020B0604030504040204" pitchFamily="34" charset="0"/>
              </a:rPr>
              <a:t>•Set our parameters and algorithms to </a:t>
            </a:r>
            <a:r>
              <a:rPr lang="en-US" sz="1200" i="0" u="none" strike="noStrike" baseline="0" dirty="0" err="1">
                <a:solidFill>
                  <a:srgbClr val="000000"/>
                </a:solidFill>
                <a:latin typeface="Verdana" panose="020B0604030504040204" pitchFamily="34" charset="0"/>
                <a:ea typeface="Verdana" panose="020B0604030504040204" pitchFamily="34" charset="0"/>
              </a:rPr>
              <a:t>GridSearchCV</a:t>
            </a:r>
            <a:endParaRPr lang="en-US" sz="1200" i="0" u="none" strike="noStrike" baseline="0" dirty="0">
              <a:solidFill>
                <a:srgbClr val="000000"/>
              </a:solidFill>
              <a:latin typeface="Verdana" panose="020B0604030504040204" pitchFamily="34" charset="0"/>
              <a:ea typeface="Verdana" panose="020B0604030504040204" pitchFamily="34" charset="0"/>
            </a:endParaRPr>
          </a:p>
          <a:p>
            <a:pPr marL="457200" lvl="1" indent="0">
              <a:buNone/>
            </a:pPr>
            <a:r>
              <a:rPr lang="en-US" sz="1200" i="0" u="none" strike="noStrike" baseline="0" dirty="0">
                <a:solidFill>
                  <a:srgbClr val="000000"/>
                </a:solidFill>
                <a:latin typeface="Verdana" panose="020B0604030504040204" pitchFamily="34" charset="0"/>
                <a:ea typeface="Verdana" panose="020B0604030504040204" pitchFamily="34" charset="0"/>
              </a:rPr>
              <a:t>•Fit datasets</a:t>
            </a:r>
          </a:p>
          <a:p>
            <a:pPr marL="0" indent="0">
              <a:buNone/>
            </a:pPr>
            <a:r>
              <a:rPr lang="en-US" sz="1400" b="1" i="0" u="none" strike="noStrike" baseline="0" dirty="0">
                <a:solidFill>
                  <a:srgbClr val="000000"/>
                </a:solidFill>
                <a:latin typeface="Verdana" panose="020B0604030504040204" pitchFamily="34" charset="0"/>
                <a:ea typeface="Verdana" panose="020B0604030504040204" pitchFamily="34" charset="0"/>
              </a:rPr>
              <a:t>EVALUATING MODEL</a:t>
            </a:r>
            <a:endParaRPr lang="en-US" sz="1400" b="0" i="0" u="none" strike="noStrike" baseline="0" dirty="0">
              <a:solidFill>
                <a:srgbClr val="000000"/>
              </a:solidFill>
              <a:latin typeface="Verdana" panose="020B0604030504040204" pitchFamily="34" charset="0"/>
              <a:ea typeface="Verdana" panose="020B0604030504040204" pitchFamily="34" charset="0"/>
            </a:endParaRPr>
          </a:p>
          <a:p>
            <a:pPr marL="457200" lvl="1" indent="0">
              <a:buNone/>
            </a:pPr>
            <a:r>
              <a:rPr lang="en-US" sz="1200" b="0" i="0" u="none" strike="noStrike" baseline="0" dirty="0">
                <a:solidFill>
                  <a:srgbClr val="000000"/>
                </a:solidFill>
                <a:latin typeface="Verdana" panose="020B0604030504040204" pitchFamily="34" charset="0"/>
                <a:ea typeface="Verdana" panose="020B0604030504040204" pitchFamily="34" charset="0"/>
              </a:rPr>
              <a:t>•Check accuracy for each model</a:t>
            </a:r>
          </a:p>
          <a:p>
            <a:pPr marL="457200" lvl="1" indent="0">
              <a:buNone/>
            </a:pPr>
            <a:r>
              <a:rPr lang="en-US" sz="1200" b="0" i="0" u="none" strike="noStrike" baseline="0" dirty="0">
                <a:solidFill>
                  <a:srgbClr val="000000"/>
                </a:solidFill>
                <a:latin typeface="Verdana" panose="020B0604030504040204" pitchFamily="34" charset="0"/>
                <a:ea typeface="Verdana" panose="020B0604030504040204" pitchFamily="34" charset="0"/>
              </a:rPr>
              <a:t>•Plot Confusion Matrix</a:t>
            </a:r>
          </a:p>
          <a:p>
            <a:pPr marL="0" indent="0">
              <a:buNone/>
            </a:pPr>
            <a:endParaRPr lang="en-US" sz="1400" b="0" i="0" u="none" strike="noStrike" baseline="0" dirty="0">
              <a:solidFill>
                <a:srgbClr val="000000"/>
              </a:solidFill>
              <a:latin typeface="Verdana" panose="020B0604030504040204" pitchFamily="34" charset="0"/>
              <a:ea typeface="Verdana" panose="020B0604030504040204" pitchFamily="34" charset="0"/>
            </a:endParaRPr>
          </a:p>
          <a:p>
            <a:pPr marL="0" indent="0">
              <a:buNone/>
            </a:pPr>
            <a:r>
              <a:rPr lang="en-US" sz="1400" b="1" i="0" u="none" strike="noStrike" baseline="0" dirty="0">
                <a:solidFill>
                  <a:srgbClr val="000000"/>
                </a:solidFill>
                <a:latin typeface="Verdana" panose="020B0604030504040204" pitchFamily="34" charset="0"/>
                <a:ea typeface="Verdana" panose="020B0604030504040204" pitchFamily="34" charset="0"/>
              </a:rPr>
              <a:t>IMPROVING MODEL</a:t>
            </a:r>
            <a:endParaRPr lang="en-US" sz="1400" b="0" i="0" u="none" strike="noStrike" baseline="0" dirty="0">
              <a:solidFill>
                <a:srgbClr val="000000"/>
              </a:solidFill>
              <a:latin typeface="Verdana" panose="020B0604030504040204" pitchFamily="34" charset="0"/>
              <a:ea typeface="Verdana" panose="020B0604030504040204" pitchFamily="34" charset="0"/>
            </a:endParaRPr>
          </a:p>
          <a:p>
            <a:pPr marL="457200" lvl="1" indent="0">
              <a:buNone/>
            </a:pPr>
            <a:r>
              <a:rPr lang="en-US" sz="1200" b="0" i="0" u="none" strike="noStrike" baseline="0" dirty="0">
                <a:solidFill>
                  <a:srgbClr val="000000"/>
                </a:solidFill>
                <a:latin typeface="Verdana" panose="020B0604030504040204" pitchFamily="34" charset="0"/>
                <a:ea typeface="Verdana" panose="020B0604030504040204" pitchFamily="34" charset="0"/>
              </a:rPr>
              <a:t>•Feature Engineering</a:t>
            </a:r>
          </a:p>
          <a:p>
            <a:pPr marL="0" indent="0">
              <a:buNone/>
            </a:pPr>
            <a:endParaRPr lang="en-US" sz="1400" b="0" i="0" u="none" strike="noStrike" baseline="0" dirty="0">
              <a:solidFill>
                <a:srgbClr val="000000"/>
              </a:solidFill>
              <a:latin typeface="Verdana" panose="020B0604030504040204" pitchFamily="34" charset="0"/>
              <a:ea typeface="Verdana" panose="020B0604030504040204" pitchFamily="34" charset="0"/>
            </a:endParaRPr>
          </a:p>
          <a:p>
            <a:pPr marL="0" indent="0">
              <a:buNone/>
            </a:pPr>
            <a:r>
              <a:rPr lang="en-US" sz="1400" b="1" i="0" u="none" strike="noStrike" baseline="0" dirty="0">
                <a:solidFill>
                  <a:srgbClr val="000000"/>
                </a:solidFill>
                <a:latin typeface="Verdana" panose="020B0604030504040204" pitchFamily="34" charset="0"/>
                <a:ea typeface="Verdana" panose="020B0604030504040204" pitchFamily="34" charset="0"/>
              </a:rPr>
              <a:t>FINDING THE BEST PERFORMING CLASSIFICATION MODEL</a:t>
            </a:r>
            <a:endParaRPr lang="en-US" sz="1400" b="0" i="0" u="none" strike="noStrike" baseline="0" dirty="0">
              <a:solidFill>
                <a:srgbClr val="000000"/>
              </a:solidFill>
              <a:latin typeface="Verdana" panose="020B0604030504040204" pitchFamily="34" charset="0"/>
              <a:ea typeface="Verdana" panose="020B060403050404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Results</a:t>
            </a: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766887"/>
            <a:ext cx="3932238" cy="3811588"/>
          </a:xfrm>
          <a:prstGeom prst="rect">
            <a:avLst/>
          </a:prstGeom>
        </p:spPr>
        <p:txBody>
          <a:bodyPr>
            <a:normAutofit/>
          </a:bodyPr>
          <a:lstStyle/>
          <a:p>
            <a:pPr marL="0" indent="0">
              <a:lnSpc>
                <a:spcPct val="100000"/>
              </a:lnSpc>
              <a:spcBef>
                <a:spcPts val="1400"/>
              </a:spcBef>
              <a:buNone/>
            </a:pPr>
            <a:r>
              <a:rPr lang="en-CA" sz="1800" dirty="0">
                <a:solidFill>
                  <a:schemeClr val="accent3">
                    <a:lumMod val="25000"/>
                  </a:schemeClr>
                </a:solidFill>
                <a:latin typeface="Verdana" panose="020B0604030504040204" pitchFamily="34" charset="0"/>
                <a:ea typeface="Verdana" panose="020B0604030504040204" pitchFamily="34" charset="0"/>
              </a:rPr>
              <a:t>Show a scatter plot of Flight Number vs. Launch Site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spcBef>
                <a:spcPts val="1400"/>
              </a:spcBef>
              <a:buNone/>
            </a:pPr>
            <a:r>
              <a:rPr lang="en-US" sz="1800" dirty="0">
                <a:solidFill>
                  <a:srgbClr val="000000"/>
                </a:solidFill>
                <a:latin typeface="Verdana" panose="020B0604030504040204" pitchFamily="34" charset="0"/>
                <a:ea typeface="Verdana" panose="020B0604030504040204" pitchFamily="34" charset="0"/>
              </a:rPr>
              <a:t>The more amount of flights at a launch site the greater the success rate at a launch site.</a:t>
            </a:r>
            <a:endParaRPr lang="en-US" sz="2400" dirty="0">
              <a:solidFill>
                <a:schemeClr val="accent3">
                  <a:lumMod val="25000"/>
                </a:schemeClr>
              </a:solidFill>
              <a:latin typeface="Verdana" panose="020B0604030504040204" pitchFamily="34" charset="0"/>
              <a:ea typeface="Verdana" panose="020B060403050404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Flight Number vs. Launch Site</a:t>
            </a:r>
          </a:p>
        </p:txBody>
      </p:sp>
      <p:pic>
        <p:nvPicPr>
          <p:cNvPr id="6" name="Picture 5">
            <a:extLst>
              <a:ext uri="{FF2B5EF4-FFF2-40B4-BE49-F238E27FC236}">
                <a16:creationId xmlns:a16="http://schemas.microsoft.com/office/drawing/2014/main" id="{A796162E-705D-4167-8353-FFF53B272D6E}"/>
              </a:ext>
            </a:extLst>
          </p:cNvPr>
          <p:cNvPicPr>
            <a:picLocks noChangeAspect="1"/>
          </p:cNvPicPr>
          <p:nvPr/>
        </p:nvPicPr>
        <p:blipFill>
          <a:blip r:embed="rId3"/>
          <a:stretch>
            <a:fillRect/>
          </a:stretch>
        </p:blipFill>
        <p:spPr>
          <a:xfrm>
            <a:off x="3932238" y="1766886"/>
            <a:ext cx="8083299" cy="413476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86555" y="1235241"/>
            <a:ext cx="11293642" cy="2587415"/>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Verdana" panose="020B0604030504040204" pitchFamily="34" charset="0"/>
                <a:ea typeface="Verdana" panose="020B0604030504040204" pitchFamily="34" charset="0"/>
              </a:rPr>
              <a:t>Show a scatter plot of Payload vs. Launch Site:</a:t>
            </a:r>
          </a:p>
          <a:p>
            <a:pPr marL="0" indent="0">
              <a:lnSpc>
                <a:spcPct val="100000"/>
              </a:lnSpc>
              <a:spcBef>
                <a:spcPts val="1400"/>
              </a:spcBef>
              <a:buNone/>
            </a:pPr>
            <a:endParaRPr lang="en-US" sz="2200" dirty="0">
              <a:solidFill>
                <a:schemeClr val="accent3">
                  <a:lumMod val="25000"/>
                </a:schemeClr>
              </a:solidFill>
              <a:latin typeface="Verdana" panose="020B0604030504040204" pitchFamily="34" charset="0"/>
              <a:ea typeface="Verdana" panose="020B0604030504040204" pitchFamily="34" charset="0"/>
            </a:endParaRPr>
          </a:p>
          <a:p>
            <a:pPr marL="0" indent="0" algn="just">
              <a:buNone/>
            </a:pPr>
            <a:r>
              <a:rPr lang="en-US" sz="1600" b="0" i="0" u="none" strike="noStrike" baseline="0" dirty="0">
                <a:solidFill>
                  <a:srgbClr val="000000"/>
                </a:solidFill>
                <a:latin typeface="Verdana" panose="020B0604030504040204" pitchFamily="34" charset="0"/>
                <a:ea typeface="Verdana" panose="020B0604030504040204" pitchFamily="34" charset="0"/>
              </a:rPr>
              <a:t>The greater the payload mass for Launch Site CCAFS SLC 40 the higher the success rate for the Rocket. There is not quite a clear pattern to be found using this visualization to make a decision if the Launch Site is dependent on Pay Load Mass for a success launch.</a:t>
            </a:r>
            <a:endParaRPr lang="en-US" dirty="0">
              <a:solidFill>
                <a:schemeClr val="accent3">
                  <a:lumMod val="25000"/>
                </a:schemeClr>
              </a:solidFill>
              <a:latin typeface="Verdana" panose="020B0604030504040204" pitchFamily="34" charset="0"/>
              <a:ea typeface="Verdana" panose="020B060403050404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Payload vs. Launch Site</a:t>
            </a:r>
          </a:p>
        </p:txBody>
      </p:sp>
      <p:pic>
        <p:nvPicPr>
          <p:cNvPr id="6" name="Picture 5">
            <a:extLst>
              <a:ext uri="{FF2B5EF4-FFF2-40B4-BE49-F238E27FC236}">
                <a16:creationId xmlns:a16="http://schemas.microsoft.com/office/drawing/2014/main" id="{71BA2EE6-D598-4798-8277-DCEE55353A5E}"/>
              </a:ext>
            </a:extLst>
          </p:cNvPr>
          <p:cNvPicPr>
            <a:picLocks noChangeAspect="1"/>
          </p:cNvPicPr>
          <p:nvPr/>
        </p:nvPicPr>
        <p:blipFill>
          <a:blip r:embed="rId3"/>
          <a:stretch>
            <a:fillRect/>
          </a:stretch>
        </p:blipFill>
        <p:spPr>
          <a:xfrm>
            <a:off x="139614" y="3622967"/>
            <a:ext cx="11912772" cy="285549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842101"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Verdana" panose="020B0604030504040204" pitchFamily="34" charset="0"/>
                <a:ea typeface="Verdana" panose="020B0604030504040204" pitchFamily="34" charset="0"/>
              </a:rPr>
              <a:t>Executive Summary</a:t>
            </a:r>
          </a:p>
          <a:p>
            <a:pPr>
              <a:lnSpc>
                <a:spcPct val="100000"/>
              </a:lnSpc>
              <a:spcBef>
                <a:spcPts val="1400"/>
              </a:spcBef>
            </a:pPr>
            <a:r>
              <a:rPr lang="en-US" sz="2200" dirty="0">
                <a:solidFill>
                  <a:schemeClr val="accent3">
                    <a:lumMod val="25000"/>
                  </a:schemeClr>
                </a:solidFill>
                <a:latin typeface="Verdana" panose="020B0604030504040204" pitchFamily="34" charset="0"/>
                <a:ea typeface="Verdana" panose="020B0604030504040204" pitchFamily="34" charset="0"/>
              </a:rPr>
              <a:t>Introduction</a:t>
            </a:r>
          </a:p>
          <a:p>
            <a:pPr>
              <a:lnSpc>
                <a:spcPct val="100000"/>
              </a:lnSpc>
              <a:spcBef>
                <a:spcPts val="1400"/>
              </a:spcBef>
            </a:pPr>
            <a:r>
              <a:rPr lang="en-US" sz="2200" dirty="0">
                <a:solidFill>
                  <a:schemeClr val="accent3">
                    <a:lumMod val="25000"/>
                  </a:schemeClr>
                </a:solidFill>
                <a:latin typeface="Verdana" panose="020B0604030504040204" pitchFamily="34" charset="0"/>
                <a:ea typeface="Verdana" panose="020B0604030504040204" pitchFamily="34" charset="0"/>
              </a:rPr>
              <a:t>Methodology</a:t>
            </a:r>
          </a:p>
          <a:p>
            <a:pPr>
              <a:lnSpc>
                <a:spcPct val="100000"/>
              </a:lnSpc>
              <a:spcBef>
                <a:spcPts val="1400"/>
              </a:spcBef>
            </a:pPr>
            <a:r>
              <a:rPr lang="en-US" sz="2200" dirty="0">
                <a:solidFill>
                  <a:schemeClr val="accent3">
                    <a:lumMod val="25000"/>
                  </a:schemeClr>
                </a:solidFill>
                <a:latin typeface="Verdana" panose="020B0604030504040204" pitchFamily="34" charset="0"/>
                <a:ea typeface="Verdana" panose="020B0604030504040204" pitchFamily="34" charset="0"/>
              </a:rPr>
              <a:t>Results</a:t>
            </a:r>
          </a:p>
          <a:p>
            <a:pPr>
              <a:lnSpc>
                <a:spcPct val="100000"/>
              </a:lnSpc>
              <a:spcBef>
                <a:spcPts val="1400"/>
              </a:spcBef>
            </a:pPr>
            <a:r>
              <a:rPr lang="en-US" sz="2200" dirty="0">
                <a:solidFill>
                  <a:schemeClr val="accent3">
                    <a:lumMod val="25000"/>
                  </a:schemeClr>
                </a:solidFill>
                <a:latin typeface="Verdana" panose="020B0604030504040204" pitchFamily="34" charset="0"/>
                <a:ea typeface="Verdana" panose="020B0604030504040204" pitchFamily="34" charset="0"/>
              </a:rPr>
              <a:t>Conclusion</a:t>
            </a:r>
          </a:p>
          <a:p>
            <a:pPr>
              <a:lnSpc>
                <a:spcPct val="100000"/>
              </a:lnSpc>
              <a:spcBef>
                <a:spcPts val="1400"/>
              </a:spcBef>
            </a:pPr>
            <a:r>
              <a:rPr lang="en-US" sz="2200" dirty="0">
                <a:solidFill>
                  <a:schemeClr val="accent3">
                    <a:lumMod val="25000"/>
                  </a:schemeClr>
                </a:solidFill>
                <a:latin typeface="Verdana" panose="020B0604030504040204" pitchFamily="34" charset="0"/>
                <a:ea typeface="Verdana" panose="020B0604030504040204" pitchFamily="34" charset="0"/>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842101" y="519361"/>
            <a:ext cx="10515600" cy="54904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Outline</a:t>
            </a:r>
            <a:endParaRPr lang="en-US" b="1" dirty="0">
              <a:solidFill>
                <a:srgbClr val="0B49CB"/>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1454" y="1830693"/>
            <a:ext cx="3932238" cy="3811588"/>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Verdana" panose="020B0604030504040204" pitchFamily="34" charset="0"/>
                <a:ea typeface="Verdana" panose="020B0604030504040204" pitchFamily="34" charset="0"/>
              </a:rPr>
              <a:t>Show a </a:t>
            </a:r>
            <a:r>
              <a:rPr lang="en-US" sz="2200" dirty="0">
                <a:solidFill>
                  <a:schemeClr val="accent3">
                    <a:lumMod val="25000"/>
                  </a:schemeClr>
                </a:solidFill>
                <a:latin typeface="Verdana" panose="020B0604030504040204" pitchFamily="34" charset="0"/>
                <a:ea typeface="Verdana" panose="020B0604030504040204" pitchFamily="34" charset="0"/>
              </a:rPr>
              <a:t>bar chart for the success rate of each orbit type:</a:t>
            </a:r>
          </a:p>
          <a:p>
            <a:pPr marL="0" indent="0">
              <a:lnSpc>
                <a:spcPct val="100000"/>
              </a:lnSpc>
              <a:spcBef>
                <a:spcPts val="1400"/>
              </a:spcBef>
              <a:buNone/>
            </a:pPr>
            <a:endParaRPr lang="en-US" sz="2200" dirty="0">
              <a:solidFill>
                <a:schemeClr val="accent3">
                  <a:lumMod val="25000"/>
                </a:schemeClr>
              </a:solidFill>
              <a:latin typeface="Verdana" panose="020B0604030504040204" pitchFamily="34" charset="0"/>
              <a:ea typeface="Verdana" panose="020B0604030504040204" pitchFamily="34" charset="0"/>
            </a:endParaRPr>
          </a:p>
          <a:p>
            <a:pPr marL="0" indent="0">
              <a:lnSpc>
                <a:spcPct val="100000"/>
              </a:lnSpc>
              <a:spcBef>
                <a:spcPts val="1400"/>
              </a:spcBef>
              <a:buNone/>
            </a:pPr>
            <a:r>
              <a:rPr lang="en-US" sz="1800" b="0" i="0" u="none" strike="noStrike" baseline="0" dirty="0">
                <a:solidFill>
                  <a:srgbClr val="000000"/>
                </a:solidFill>
                <a:latin typeface="Verdana" panose="020B0604030504040204" pitchFamily="34" charset="0"/>
                <a:ea typeface="Verdana" panose="020B0604030504040204" pitchFamily="34" charset="0"/>
              </a:rPr>
              <a:t>Orbit GEO,HEO,SSO,ES-L1 has the best Success Rate.</a:t>
            </a:r>
            <a:endParaRPr lang="en-US" sz="2200" dirty="0">
              <a:solidFill>
                <a:schemeClr val="accent3">
                  <a:lumMod val="25000"/>
                </a:schemeClr>
              </a:solidFill>
              <a:latin typeface="Verdana" panose="020B0604030504040204" pitchFamily="34" charset="0"/>
              <a:ea typeface="Verdana" panose="020B060403050404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Success Rate vs. Orbit Type</a:t>
            </a:r>
          </a:p>
        </p:txBody>
      </p:sp>
      <p:pic>
        <p:nvPicPr>
          <p:cNvPr id="6" name="Picture 5">
            <a:extLst>
              <a:ext uri="{FF2B5EF4-FFF2-40B4-BE49-F238E27FC236}">
                <a16:creationId xmlns:a16="http://schemas.microsoft.com/office/drawing/2014/main" id="{1178DD1E-72E4-474B-85DF-67EE55EDBB46}"/>
              </a:ext>
            </a:extLst>
          </p:cNvPr>
          <p:cNvPicPr>
            <a:picLocks noChangeAspect="1"/>
          </p:cNvPicPr>
          <p:nvPr/>
        </p:nvPicPr>
        <p:blipFill>
          <a:blip r:embed="rId3"/>
          <a:stretch>
            <a:fillRect/>
          </a:stretch>
        </p:blipFill>
        <p:spPr>
          <a:xfrm>
            <a:off x="5172782" y="1554152"/>
            <a:ext cx="5190418" cy="436467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69761" y="2070100"/>
            <a:ext cx="4148380" cy="3811588"/>
          </a:xfrm>
          <a:prstGeom prst="rect">
            <a:avLst/>
          </a:prstGeom>
        </p:spPr>
        <p:txBody>
          <a:bodyPr>
            <a:normAutofit/>
          </a:bodyPr>
          <a:lstStyle/>
          <a:p>
            <a:pPr marL="0" indent="0">
              <a:lnSpc>
                <a:spcPct val="100000"/>
              </a:lnSpc>
              <a:spcBef>
                <a:spcPts val="1400"/>
              </a:spcBef>
              <a:buNone/>
            </a:pPr>
            <a:r>
              <a:rPr lang="en-CA" dirty="0">
                <a:solidFill>
                  <a:schemeClr val="accent3">
                    <a:lumMod val="25000"/>
                  </a:schemeClr>
                </a:solidFill>
                <a:latin typeface="Verdana" panose="020B0604030504040204" pitchFamily="34" charset="0"/>
                <a:ea typeface="Verdana" panose="020B0604030504040204" pitchFamily="34" charset="0"/>
              </a:rPr>
              <a:t>Show a </a:t>
            </a:r>
            <a:r>
              <a:rPr lang="en-US" dirty="0">
                <a:solidFill>
                  <a:schemeClr val="accent3">
                    <a:lumMod val="25000"/>
                  </a:schemeClr>
                </a:solidFill>
                <a:latin typeface="Verdana" panose="020B0604030504040204" pitchFamily="34" charset="0"/>
                <a:ea typeface="Verdana" panose="020B0604030504040204" pitchFamily="34" charset="0"/>
              </a:rPr>
              <a:t>scatter point of Flight number vs. Orbit type: </a:t>
            </a:r>
            <a:endParaRPr lang="en-US" sz="2200" dirty="0">
              <a:solidFill>
                <a:schemeClr val="accent3">
                  <a:lumMod val="25000"/>
                </a:schemeClr>
              </a:solidFill>
              <a:latin typeface="Verdana" panose="020B0604030504040204" pitchFamily="34" charset="0"/>
              <a:ea typeface="Verdana" panose="020B0604030504040204" pitchFamily="34" charset="0"/>
            </a:endParaRPr>
          </a:p>
          <a:p>
            <a:pPr marL="0" indent="0">
              <a:lnSpc>
                <a:spcPct val="100000"/>
              </a:lnSpc>
              <a:spcBef>
                <a:spcPts val="1400"/>
              </a:spcBef>
              <a:buNone/>
            </a:pPr>
            <a:r>
              <a:rPr lang="en-US" sz="1600" b="0" i="0" u="none" strike="noStrike" baseline="0" dirty="0">
                <a:solidFill>
                  <a:srgbClr val="000000"/>
                </a:solidFill>
                <a:latin typeface="Verdana" panose="020B0604030504040204" pitchFamily="34" charset="0"/>
                <a:ea typeface="Verdana" panose="020B0604030504040204" pitchFamily="34" charset="0"/>
              </a:rPr>
              <a:t>You should see that in the LEO orbit the Success appears related to the number of flights; on the other hand, there seems to be no relationship between flight number when in GTO orbit.</a:t>
            </a:r>
            <a:endParaRPr lang="en-US" dirty="0">
              <a:solidFill>
                <a:schemeClr val="accent3">
                  <a:lumMod val="25000"/>
                </a:schemeClr>
              </a:solidFill>
              <a:latin typeface="Verdana" panose="020B0604030504040204" pitchFamily="34" charset="0"/>
              <a:ea typeface="Verdana" panose="020B060403050404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Flight Number vs. Orbit Type</a:t>
            </a:r>
          </a:p>
        </p:txBody>
      </p:sp>
      <p:pic>
        <p:nvPicPr>
          <p:cNvPr id="6" name="Picture 5">
            <a:extLst>
              <a:ext uri="{FF2B5EF4-FFF2-40B4-BE49-F238E27FC236}">
                <a16:creationId xmlns:a16="http://schemas.microsoft.com/office/drawing/2014/main" id="{54E41EE1-6DFF-4DC5-B357-DDDBCCA4D8BA}"/>
              </a:ext>
            </a:extLst>
          </p:cNvPr>
          <p:cNvPicPr>
            <a:picLocks noChangeAspect="1"/>
          </p:cNvPicPr>
          <p:nvPr/>
        </p:nvPicPr>
        <p:blipFill>
          <a:blip r:embed="rId3"/>
          <a:stretch>
            <a:fillRect/>
          </a:stretch>
        </p:blipFill>
        <p:spPr>
          <a:xfrm>
            <a:off x="4318141" y="2252809"/>
            <a:ext cx="6616181" cy="399559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01052" y="1616218"/>
            <a:ext cx="3932238" cy="3811588"/>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b="0" i="0" u="none" strike="noStrike" baseline="0" dirty="0">
                <a:solidFill>
                  <a:srgbClr val="000000"/>
                </a:solidFill>
                <a:latin typeface="Segoe UI" panose="020B0502040204020203" pitchFamily="34" charset="0"/>
              </a:rPr>
              <a:t>You should observe that Heavy payloads have a negative influence on GTO orbits and positive on GTO and Polar LEO (ISS) orbits.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Payload vs. Orbit Type</a:t>
            </a:r>
          </a:p>
        </p:txBody>
      </p:sp>
      <p:pic>
        <p:nvPicPr>
          <p:cNvPr id="6" name="Picture 5">
            <a:extLst>
              <a:ext uri="{FF2B5EF4-FFF2-40B4-BE49-F238E27FC236}">
                <a16:creationId xmlns:a16="http://schemas.microsoft.com/office/drawing/2014/main" id="{E4C164CB-1CEB-4E87-9211-EFAA5A542D3D}"/>
              </a:ext>
            </a:extLst>
          </p:cNvPr>
          <p:cNvPicPr>
            <a:picLocks noChangeAspect="1"/>
          </p:cNvPicPr>
          <p:nvPr/>
        </p:nvPicPr>
        <p:blipFill>
          <a:blip r:embed="rId3"/>
          <a:stretch>
            <a:fillRect/>
          </a:stretch>
        </p:blipFill>
        <p:spPr>
          <a:xfrm>
            <a:off x="4512163" y="1616218"/>
            <a:ext cx="6422159" cy="396225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40631" y="1818751"/>
            <a:ext cx="3932238" cy="3811588"/>
          </a:xfrm>
          <a:prstGeom prst="rect">
            <a:avLst/>
          </a:prstGeom>
        </p:spPr>
        <p:txBody>
          <a:bodyPr>
            <a:normAutofit/>
          </a:bodyPr>
          <a:lstStyle/>
          <a:p>
            <a:pPr marL="0" indent="0">
              <a:lnSpc>
                <a:spcPct val="100000"/>
              </a:lnSpc>
              <a:spcBef>
                <a:spcPts val="1400"/>
              </a:spcBef>
              <a:buNone/>
            </a:pPr>
            <a:r>
              <a:rPr lang="en-CA" dirty="0">
                <a:solidFill>
                  <a:schemeClr val="accent3">
                    <a:lumMod val="25000"/>
                  </a:schemeClr>
                </a:solidFill>
                <a:latin typeface="Verdana" panose="020B0604030504040204" pitchFamily="34" charset="0"/>
                <a:ea typeface="Verdana" panose="020B0604030504040204" pitchFamily="34" charset="0"/>
              </a:rPr>
              <a:t>Show a </a:t>
            </a:r>
            <a:r>
              <a:rPr lang="en-US" dirty="0">
                <a:solidFill>
                  <a:schemeClr val="accent3">
                    <a:lumMod val="25000"/>
                  </a:schemeClr>
                </a:solidFill>
                <a:latin typeface="Verdana" panose="020B0604030504040204" pitchFamily="34" charset="0"/>
                <a:ea typeface="Verdana" panose="020B0604030504040204" pitchFamily="34" charset="0"/>
              </a:rPr>
              <a:t>line chart of yearly average success rate:</a:t>
            </a:r>
            <a:endParaRPr lang="en-US" sz="2200" dirty="0">
              <a:solidFill>
                <a:schemeClr val="accent3">
                  <a:lumMod val="25000"/>
                </a:schemeClr>
              </a:solidFill>
              <a:latin typeface="Verdana" panose="020B0604030504040204" pitchFamily="34" charset="0"/>
              <a:ea typeface="Verdana" panose="020B0604030504040204" pitchFamily="34" charset="0"/>
            </a:endParaRPr>
          </a:p>
          <a:p>
            <a:pPr marL="0" indent="0">
              <a:lnSpc>
                <a:spcPct val="100000"/>
              </a:lnSpc>
              <a:spcBef>
                <a:spcPts val="1400"/>
              </a:spcBef>
              <a:buNone/>
            </a:pPr>
            <a:r>
              <a:rPr lang="en-US" sz="1600" b="0" i="0" u="none" strike="noStrike" baseline="0" dirty="0">
                <a:solidFill>
                  <a:srgbClr val="000000"/>
                </a:solidFill>
                <a:latin typeface="Verdana" panose="020B0604030504040204" pitchFamily="34" charset="0"/>
                <a:ea typeface="Verdana" panose="020B0604030504040204" pitchFamily="34" charset="0"/>
              </a:rPr>
              <a:t>you can observe that the success rate since 2013 kept increasing till 2020</a:t>
            </a:r>
            <a:endParaRPr lang="en-US" dirty="0">
              <a:solidFill>
                <a:schemeClr val="accent3">
                  <a:lumMod val="25000"/>
                </a:schemeClr>
              </a:solidFill>
              <a:latin typeface="Verdana" panose="020B0604030504040204" pitchFamily="34" charset="0"/>
              <a:ea typeface="Verdana" panose="020B060403050404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Launch Success Yearly Trend</a:t>
            </a:r>
          </a:p>
        </p:txBody>
      </p:sp>
      <p:pic>
        <p:nvPicPr>
          <p:cNvPr id="6" name="Picture 5">
            <a:extLst>
              <a:ext uri="{FF2B5EF4-FFF2-40B4-BE49-F238E27FC236}">
                <a16:creationId xmlns:a16="http://schemas.microsoft.com/office/drawing/2014/main" id="{B7A91B7D-ABCB-464D-B7F5-B6B0D9F48838}"/>
              </a:ext>
            </a:extLst>
          </p:cNvPr>
          <p:cNvPicPr>
            <a:picLocks noChangeAspect="1"/>
          </p:cNvPicPr>
          <p:nvPr/>
        </p:nvPicPr>
        <p:blipFill>
          <a:blip r:embed="rId3"/>
          <a:stretch>
            <a:fillRect/>
          </a:stretch>
        </p:blipFill>
        <p:spPr>
          <a:xfrm>
            <a:off x="4392949" y="1818751"/>
            <a:ext cx="6380952" cy="4314286"/>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8477" y="1231959"/>
            <a:ext cx="11036968" cy="5120641"/>
          </a:xfrm>
          <a:prstGeom prst="rect">
            <a:avLst/>
          </a:prstGeom>
        </p:spPr>
        <p:txBody>
          <a:bodyPr>
            <a:normAutofit/>
          </a:bodyPr>
          <a:lstStyle/>
          <a:p>
            <a:r>
              <a:rPr lang="en-US" sz="1800" b="0" dirty="0">
                <a:solidFill>
                  <a:schemeClr val="bg1"/>
                </a:solidFill>
                <a:effectLst/>
                <a:latin typeface="Verdana" panose="020B0604030504040204" pitchFamily="34" charset="0"/>
                <a:ea typeface="Verdana" panose="020B0604030504040204" pitchFamily="34" charset="0"/>
              </a:rPr>
              <a:t>Display the names of the unique launch sites  in the space mission</a:t>
            </a:r>
          </a:p>
          <a:p>
            <a:endParaRPr lang="en-US" dirty="0">
              <a:solidFill>
                <a:schemeClr val="bg1"/>
              </a:solidFill>
              <a:latin typeface="Verdana" panose="020B0604030504040204" pitchFamily="34" charset="0"/>
              <a:ea typeface="Verdana" panose="020B0604030504040204" pitchFamily="34" charset="0"/>
            </a:endParaRPr>
          </a:p>
          <a:p>
            <a:endParaRPr lang="en-US" sz="2000" b="0" dirty="0">
              <a:solidFill>
                <a:schemeClr val="bg1"/>
              </a:solidFill>
              <a:effectLst/>
              <a:latin typeface="Verdana" panose="020B0604030504040204" pitchFamily="34" charset="0"/>
              <a:ea typeface="Verdana" panose="020B0604030504040204" pitchFamily="34" charset="0"/>
            </a:endParaRPr>
          </a:p>
          <a:p>
            <a:endParaRPr lang="en-US" sz="2000" b="0" dirty="0">
              <a:solidFill>
                <a:schemeClr val="bg1"/>
              </a:solidFill>
              <a:effectLst/>
              <a:latin typeface="Verdana" panose="020B0604030504040204" pitchFamily="34" charset="0"/>
              <a:ea typeface="Verdana" panose="020B0604030504040204" pitchFamily="34" charset="0"/>
            </a:endParaRPr>
          </a:p>
          <a:p>
            <a:endParaRPr lang="en-US" sz="2000" b="0" dirty="0">
              <a:solidFill>
                <a:schemeClr val="bg1"/>
              </a:solidFill>
              <a:effectLst/>
              <a:latin typeface="Verdana" panose="020B0604030504040204" pitchFamily="34" charset="0"/>
              <a:ea typeface="Verdana" panose="020B0604030504040204" pitchFamily="34" charset="0"/>
            </a:endParaRPr>
          </a:p>
          <a:p>
            <a:endParaRPr lang="en-US" dirty="0">
              <a:solidFill>
                <a:schemeClr val="bg1"/>
              </a:solidFill>
              <a:latin typeface="Verdana" panose="020B0604030504040204" pitchFamily="34" charset="0"/>
              <a:ea typeface="Verdana" panose="020B0604030504040204" pitchFamily="34" charset="0"/>
            </a:endParaRPr>
          </a:p>
          <a:p>
            <a:endParaRPr lang="en-US" sz="2000" b="0" dirty="0">
              <a:solidFill>
                <a:schemeClr val="bg1"/>
              </a:solidFill>
              <a:effectLst/>
              <a:latin typeface="Verdana" panose="020B0604030504040204" pitchFamily="34" charset="0"/>
              <a:ea typeface="Verdana" panose="020B0604030504040204" pitchFamily="34" charset="0"/>
            </a:endParaRPr>
          </a:p>
          <a:p>
            <a:endParaRPr lang="en-US" sz="2000" b="0" dirty="0">
              <a:solidFill>
                <a:schemeClr val="bg1"/>
              </a:solidFill>
              <a:effectLst/>
              <a:latin typeface="Verdana" panose="020B0604030504040204" pitchFamily="34" charset="0"/>
              <a:ea typeface="Verdana" panose="020B0604030504040204" pitchFamily="34" charset="0"/>
            </a:endParaRPr>
          </a:p>
          <a:p>
            <a:pPr>
              <a:lnSpc>
                <a:spcPct val="100000"/>
              </a:lnSpc>
              <a:spcBef>
                <a:spcPts val="1400"/>
              </a:spcBef>
            </a:pPr>
            <a:r>
              <a:rPr lang="en-US" sz="1800" u="none" strike="noStrike" baseline="0" dirty="0">
                <a:solidFill>
                  <a:schemeClr val="bg1"/>
                </a:solidFill>
                <a:latin typeface="Verdana" panose="020B0604030504040204" pitchFamily="34" charset="0"/>
                <a:ea typeface="Verdana" panose="020B0604030504040204" pitchFamily="34" charset="0"/>
              </a:rPr>
              <a:t>Using the word DISTINCT in the query means that it will only show Unique values in the </a:t>
            </a:r>
            <a:r>
              <a:rPr lang="en-US" sz="1800" u="none" strike="noStrike" baseline="0" dirty="0" err="1">
                <a:solidFill>
                  <a:schemeClr val="bg1"/>
                </a:solidFill>
                <a:latin typeface="Verdana" panose="020B0604030504040204" pitchFamily="34" charset="0"/>
                <a:ea typeface="Verdana" panose="020B0604030504040204" pitchFamily="34" charset="0"/>
              </a:rPr>
              <a:t>Launch_Site</a:t>
            </a:r>
            <a:r>
              <a:rPr lang="en-US" sz="1800" u="none" strike="noStrike" baseline="0" dirty="0">
                <a:solidFill>
                  <a:schemeClr val="bg1"/>
                </a:solidFill>
                <a:latin typeface="Verdana" panose="020B0604030504040204" pitchFamily="34" charset="0"/>
                <a:ea typeface="Verdana" panose="020B0604030504040204" pitchFamily="34" charset="0"/>
              </a:rPr>
              <a:t> column from </a:t>
            </a:r>
            <a:r>
              <a:rPr lang="en-US" sz="1800" u="none" strike="noStrike" baseline="0" dirty="0" err="1">
                <a:solidFill>
                  <a:schemeClr val="bg1"/>
                </a:solidFill>
                <a:latin typeface="Verdana" panose="020B0604030504040204" pitchFamily="34" charset="0"/>
                <a:ea typeface="Verdana" panose="020B0604030504040204" pitchFamily="34" charset="0"/>
              </a:rPr>
              <a:t>tblSpaceX</a:t>
            </a:r>
            <a:r>
              <a:rPr lang="en-US" sz="1800" u="none" strike="noStrike" baseline="0" dirty="0">
                <a:solidFill>
                  <a:schemeClr val="bg1"/>
                </a:solidFill>
                <a:latin typeface="Verdana" panose="020B0604030504040204" pitchFamily="34" charset="0"/>
                <a:ea typeface="Verdana" panose="020B0604030504040204" pitchFamily="34" charset="0"/>
              </a:rPr>
              <a:t>: </a:t>
            </a:r>
          </a:p>
          <a:p>
            <a:pPr>
              <a:spcBef>
                <a:spcPts val="1400"/>
              </a:spcBef>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DISTINCT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Launch_Site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dbo</a:t>
            </a:r>
            <a:r>
              <a:rPr lang="en-US" sz="1800" dirty="0">
                <a:solidFill>
                  <a:srgbClr val="00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a:t>
            </a:r>
            <a:r>
              <a:rPr lang="en-US" sz="1800" dirty="0" err="1">
                <a:solidFill>
                  <a:srgbClr val="000000"/>
                </a:solidFill>
                <a:latin typeface="Consolas" panose="020B0609020204030204" pitchFamily="49" charset="0"/>
              </a:rPr>
              <a:t>Spacex</a:t>
            </a:r>
            <a:r>
              <a:rPr lang="en-US" sz="1800" dirty="0">
                <a:solidFill>
                  <a:srgbClr val="000000"/>
                </a:solidFill>
                <a:latin typeface="Consolas" panose="020B0609020204030204" pitchFamily="49" charset="0"/>
              </a:rPr>
              <a:t>]</a:t>
            </a:r>
            <a:endParaRPr lang="en-US" sz="2800" dirty="0">
              <a:solidFill>
                <a:schemeClr val="bg1"/>
              </a:solidFill>
              <a:latin typeface="Verdana" panose="020B0604030504040204" pitchFamily="34" charset="0"/>
              <a:ea typeface="Verdana" panose="020B060403050404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All Launch Site Names</a:t>
            </a:r>
          </a:p>
        </p:txBody>
      </p:sp>
      <p:pic>
        <p:nvPicPr>
          <p:cNvPr id="7" name="Picture 6">
            <a:extLst>
              <a:ext uri="{FF2B5EF4-FFF2-40B4-BE49-F238E27FC236}">
                <a16:creationId xmlns:a16="http://schemas.microsoft.com/office/drawing/2014/main" id="{8E005A16-454B-4751-B85A-CA35E9E51900}"/>
              </a:ext>
            </a:extLst>
          </p:cNvPr>
          <p:cNvPicPr>
            <a:picLocks noChangeAspect="1"/>
          </p:cNvPicPr>
          <p:nvPr/>
        </p:nvPicPr>
        <p:blipFill>
          <a:blip r:embed="rId3"/>
          <a:stretch>
            <a:fillRect/>
          </a:stretch>
        </p:blipFill>
        <p:spPr>
          <a:xfrm>
            <a:off x="4433369" y="1890913"/>
            <a:ext cx="3325262" cy="254415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7815"/>
            <a:ext cx="10950934" cy="2411639"/>
          </a:xfrm>
          <a:prstGeom prst="rect">
            <a:avLst/>
          </a:prstGeom>
        </p:spPr>
        <p:txBody>
          <a:bodyPr>
            <a:normAutofit/>
          </a:bodyPr>
          <a:lstStyle/>
          <a:p>
            <a:pPr marL="0" indent="0" algn="just">
              <a:buNone/>
            </a:pPr>
            <a:r>
              <a:rPr lang="en-US" sz="1800" u="none" strike="noStrike" baseline="0" dirty="0">
                <a:solidFill>
                  <a:srgbClr val="000000"/>
                </a:solidFill>
                <a:latin typeface="Verdana" panose="020B0604030504040204" pitchFamily="34" charset="0"/>
                <a:ea typeface="Verdana" panose="020B0604030504040204" pitchFamily="34" charset="0"/>
              </a:rPr>
              <a:t>Using the word TOP 5 in the query means that it will only show 5 records from </a:t>
            </a:r>
            <a:r>
              <a:rPr lang="en-US" sz="1800" u="none" strike="noStrike" baseline="0" dirty="0" err="1">
                <a:solidFill>
                  <a:srgbClr val="000000"/>
                </a:solidFill>
                <a:latin typeface="Verdana" panose="020B0604030504040204" pitchFamily="34" charset="0"/>
                <a:ea typeface="Verdana" panose="020B0604030504040204" pitchFamily="34" charset="0"/>
              </a:rPr>
              <a:t>tblSpaceX</a:t>
            </a:r>
            <a:r>
              <a:rPr lang="en-US" sz="1800" u="none" strike="noStrike" baseline="0" dirty="0">
                <a:solidFill>
                  <a:srgbClr val="000000"/>
                </a:solidFill>
                <a:latin typeface="Verdana" panose="020B0604030504040204" pitchFamily="34" charset="0"/>
                <a:ea typeface="Verdana" panose="020B0604030504040204" pitchFamily="34" charset="0"/>
              </a:rPr>
              <a:t> and LIKE keyword has a wild card with the words ‘CCA%’ the percentage in the end suggests that the </a:t>
            </a:r>
            <a:r>
              <a:rPr lang="en-US" sz="1800" u="none" strike="noStrike" baseline="0" dirty="0" err="1">
                <a:solidFill>
                  <a:srgbClr val="000000"/>
                </a:solidFill>
                <a:latin typeface="Verdana" panose="020B0604030504040204" pitchFamily="34" charset="0"/>
                <a:ea typeface="Verdana" panose="020B0604030504040204" pitchFamily="34" charset="0"/>
              </a:rPr>
              <a:t>Launch_Site</a:t>
            </a:r>
            <a:r>
              <a:rPr lang="en-US" sz="1800" u="none" strike="noStrike" baseline="0" dirty="0">
                <a:solidFill>
                  <a:srgbClr val="000000"/>
                </a:solidFill>
                <a:latin typeface="Verdana" panose="020B0604030504040204" pitchFamily="34" charset="0"/>
                <a:ea typeface="Verdana" panose="020B0604030504040204" pitchFamily="34" charset="0"/>
              </a:rPr>
              <a:t> name must start with CCA.</a:t>
            </a:r>
          </a:p>
          <a:p>
            <a:pPr marL="0" indent="0" algn="just">
              <a:buNone/>
            </a:pPr>
            <a:endParaRPr lang="en-US" sz="1800" u="none" strike="noStrike" baseline="0" dirty="0">
              <a:solidFill>
                <a:srgbClr val="000000"/>
              </a:solidFill>
              <a:latin typeface="Verdana" panose="020B0604030504040204" pitchFamily="34" charset="0"/>
              <a:ea typeface="Verdana" panose="020B0604030504040204" pitchFamily="34" charset="0"/>
            </a:endParaRPr>
          </a:p>
          <a:p>
            <a:pPr algn="l" fontAlgn="base"/>
            <a:r>
              <a:rPr lang="en-US" sz="1600" b="1" dirty="0">
                <a:solidFill>
                  <a:srgbClr val="273239"/>
                </a:solidFill>
                <a:effectLst/>
                <a:latin typeface="urw-din"/>
              </a:rPr>
              <a:t>SELECT “</a:t>
            </a:r>
            <a:r>
              <a:rPr lang="en-US" sz="1600" b="1" dirty="0" err="1">
                <a:solidFill>
                  <a:srgbClr val="273239"/>
                </a:solidFill>
                <a:effectLst/>
                <a:latin typeface="urw-din"/>
              </a:rPr>
              <a:t>column_name</a:t>
            </a:r>
            <a:r>
              <a:rPr lang="en-US" sz="1600" b="1" dirty="0">
                <a:solidFill>
                  <a:srgbClr val="273239"/>
                </a:solidFill>
                <a:effectLst/>
                <a:latin typeface="urw-din"/>
              </a:rPr>
              <a:t>” FROM “</a:t>
            </a:r>
            <a:r>
              <a:rPr lang="en-US" sz="1600" b="1" dirty="0" err="1">
                <a:solidFill>
                  <a:srgbClr val="273239"/>
                </a:solidFill>
                <a:effectLst/>
                <a:latin typeface="urw-din"/>
              </a:rPr>
              <a:t>table_name</a:t>
            </a:r>
            <a:r>
              <a:rPr lang="en-US" sz="1600" b="1" dirty="0">
                <a:solidFill>
                  <a:srgbClr val="273239"/>
                </a:solidFill>
                <a:effectLst/>
                <a:latin typeface="urw-din"/>
              </a:rPr>
              <a:t>” WHERE “</a:t>
            </a:r>
            <a:r>
              <a:rPr lang="en-US" sz="1600" b="1" dirty="0" err="1">
                <a:solidFill>
                  <a:srgbClr val="273239"/>
                </a:solidFill>
                <a:effectLst/>
                <a:latin typeface="urw-din"/>
              </a:rPr>
              <a:t>column_name</a:t>
            </a:r>
            <a:r>
              <a:rPr lang="en-US" sz="1600" b="1" dirty="0">
                <a:solidFill>
                  <a:srgbClr val="273239"/>
                </a:solidFill>
                <a:effectLst/>
                <a:latin typeface="urw-din"/>
              </a:rPr>
              <a:t>” LIKE {PATTERN};</a:t>
            </a:r>
          </a:p>
          <a:p>
            <a:pPr marL="0" indent="0">
              <a:buNone/>
            </a:pPr>
            <a:endParaRPr lang="en-US" sz="1800" u="none" strike="noStrike" baseline="0" dirty="0">
              <a:solidFill>
                <a:srgbClr val="000000"/>
              </a:solidFill>
              <a:latin typeface="Verdana" panose="020B0604030504040204" pitchFamily="34" charset="0"/>
              <a:ea typeface="Verdana" panose="020B0604030504040204" pitchFamily="34" charset="0"/>
            </a:endParaRPr>
          </a:p>
          <a:p>
            <a:pPr marL="0" indent="0">
              <a:buNone/>
            </a:pPr>
            <a:endParaRPr lang="en-US" sz="2200" dirty="0">
              <a:solidFill>
                <a:schemeClr val="accent3">
                  <a:lumMod val="25000"/>
                </a:schemeClr>
              </a:solidFill>
              <a:latin typeface="Verdana" panose="020B0604030504040204" pitchFamily="34" charset="0"/>
              <a:ea typeface="Verdana" panose="020B060403050404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Launch Site Names Begin with 'CCA'</a:t>
            </a:r>
          </a:p>
        </p:txBody>
      </p:sp>
      <p:pic>
        <p:nvPicPr>
          <p:cNvPr id="7" name="Picture 6">
            <a:extLst>
              <a:ext uri="{FF2B5EF4-FFF2-40B4-BE49-F238E27FC236}">
                <a16:creationId xmlns:a16="http://schemas.microsoft.com/office/drawing/2014/main" id="{9E8466FD-F8CD-43D8-A88E-317C2180FE1B}"/>
              </a:ext>
            </a:extLst>
          </p:cNvPr>
          <p:cNvPicPr>
            <a:picLocks noChangeAspect="1"/>
          </p:cNvPicPr>
          <p:nvPr/>
        </p:nvPicPr>
        <p:blipFill>
          <a:blip r:embed="rId3"/>
          <a:stretch>
            <a:fillRect/>
          </a:stretch>
        </p:blipFill>
        <p:spPr>
          <a:xfrm>
            <a:off x="332573" y="3429000"/>
            <a:ext cx="11571252" cy="241163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4377"/>
            <a:ext cx="11100564" cy="1508710"/>
          </a:xfrm>
          <a:prstGeom prst="rect">
            <a:avLst/>
          </a:prstGeom>
        </p:spPr>
        <p:txBody>
          <a:bodyPr>
            <a:normAutofit/>
          </a:bodyPr>
          <a:lstStyle/>
          <a:p>
            <a:pPr>
              <a:spcBef>
                <a:spcPts val="1400"/>
              </a:spcBef>
              <a:buClrTx/>
              <a:buFont typeface="Courier New" panose="02070309020205020404" pitchFamily="49" charset="0"/>
              <a:buChar char="o"/>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SUM</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[PAYLOAD_MASS_KG]</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dbo</a:t>
            </a:r>
            <a:r>
              <a:rPr lang="en-US" sz="1800" dirty="0">
                <a:solidFill>
                  <a:srgbClr val="00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a:t>
            </a:r>
            <a:r>
              <a:rPr lang="en-US" sz="1800" dirty="0" err="1">
                <a:solidFill>
                  <a:srgbClr val="000000"/>
                </a:solidFill>
                <a:latin typeface="Consolas" panose="020B0609020204030204" pitchFamily="49" charset="0"/>
              </a:rPr>
              <a:t>Spacex</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[Customer] </a:t>
            </a:r>
            <a:r>
              <a:rPr lang="en-US" sz="1800" dirty="0">
                <a:solidFill>
                  <a:srgbClr val="808080"/>
                </a:solidFill>
                <a:latin typeface="Consolas" panose="020B0609020204030204" pitchFamily="49" charset="0"/>
              </a:rPr>
              <a:t>like</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'NASA (CRS)'</a:t>
            </a:r>
            <a:endParaRPr lang="en-US" dirty="0">
              <a:solidFill>
                <a:schemeClr val="accent3">
                  <a:lumMod val="25000"/>
                </a:schemeClr>
              </a:solidFill>
              <a:latin typeface="Verdana" panose="020B0604030504040204" pitchFamily="34" charset="0"/>
              <a:ea typeface="Verdana" panose="020B060403050404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Total Payload Mass</a:t>
            </a:r>
          </a:p>
        </p:txBody>
      </p:sp>
      <p:pic>
        <p:nvPicPr>
          <p:cNvPr id="7" name="Picture 6">
            <a:extLst>
              <a:ext uri="{FF2B5EF4-FFF2-40B4-BE49-F238E27FC236}">
                <a16:creationId xmlns:a16="http://schemas.microsoft.com/office/drawing/2014/main" id="{84100519-8890-435B-93F3-88E3C06FCA8A}"/>
              </a:ext>
            </a:extLst>
          </p:cNvPr>
          <p:cNvPicPr>
            <a:picLocks noChangeAspect="1"/>
          </p:cNvPicPr>
          <p:nvPr/>
        </p:nvPicPr>
        <p:blipFill>
          <a:blip r:embed="rId3"/>
          <a:stretch>
            <a:fillRect/>
          </a:stretch>
        </p:blipFill>
        <p:spPr>
          <a:xfrm>
            <a:off x="1188659" y="3428999"/>
            <a:ext cx="10096951" cy="214947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20842" y="1363579"/>
            <a:ext cx="11999495" cy="1492668"/>
          </a:xfrm>
          <a:prstGeom prst="rect">
            <a:avLst/>
          </a:prstGeom>
        </p:spPr>
        <p:txBody>
          <a:bodyPr>
            <a:normAutofit/>
          </a:bodyPr>
          <a:lstStyle/>
          <a:p>
            <a:pPr>
              <a:lnSpc>
                <a:spcPct val="100000"/>
              </a:lnSpc>
              <a:spcBef>
                <a:spcPts val="1400"/>
              </a:spcBef>
              <a:buClrTx/>
              <a:buFont typeface="Courier New" panose="02070309020205020404" pitchFamily="49" charset="0"/>
              <a:buChar char="o"/>
            </a:pPr>
            <a:r>
              <a:rPr lang="en-US" sz="1800" b="0" i="0" u="none" strike="noStrike" baseline="0" dirty="0" err="1">
                <a:solidFill>
                  <a:srgbClr val="000000"/>
                </a:solidFill>
                <a:latin typeface="Verdana" panose="020B0604030504040204" pitchFamily="34" charset="0"/>
                <a:ea typeface="Verdana" panose="020B0604030504040204" pitchFamily="34" charset="0"/>
              </a:rPr>
              <a:t>sele</a:t>
            </a:r>
            <a:r>
              <a:rPr lang="en-US" sz="1800" dirty="0" err="1">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AVG</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[PAYLOAD_MASS_KG]</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dbo</a:t>
            </a:r>
            <a:r>
              <a:rPr lang="en-US" sz="1800" dirty="0">
                <a:solidFill>
                  <a:srgbClr val="00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a:t>
            </a:r>
            <a:r>
              <a:rPr lang="en-US" sz="1800" dirty="0" err="1">
                <a:solidFill>
                  <a:srgbClr val="000000"/>
                </a:solidFill>
                <a:latin typeface="Consolas" panose="020B0609020204030204" pitchFamily="49" charset="0"/>
              </a:rPr>
              <a:t>Spacex</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Booster_Version</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'F9v1.1'</a:t>
            </a:r>
            <a:endParaRPr lang="en-US" sz="2200" dirty="0">
              <a:solidFill>
                <a:schemeClr val="accent3">
                  <a:lumMod val="25000"/>
                </a:schemeClr>
              </a:solidFill>
              <a:latin typeface="Verdana" panose="020B0604030504040204" pitchFamily="34" charset="0"/>
              <a:ea typeface="Verdana" panose="020B060403050404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Average Payload Mass by F9 v1.1</a:t>
            </a:r>
          </a:p>
        </p:txBody>
      </p:sp>
      <p:pic>
        <p:nvPicPr>
          <p:cNvPr id="7" name="Picture 6">
            <a:extLst>
              <a:ext uri="{FF2B5EF4-FFF2-40B4-BE49-F238E27FC236}">
                <a16:creationId xmlns:a16="http://schemas.microsoft.com/office/drawing/2014/main" id="{7B3235E1-8DB8-4A62-B566-677DC9812986}"/>
              </a:ext>
            </a:extLst>
          </p:cNvPr>
          <p:cNvPicPr>
            <a:picLocks noChangeAspect="1"/>
          </p:cNvPicPr>
          <p:nvPr/>
        </p:nvPicPr>
        <p:blipFill>
          <a:blip r:embed="rId3"/>
          <a:stretch>
            <a:fillRect/>
          </a:stretch>
        </p:blipFill>
        <p:spPr>
          <a:xfrm>
            <a:off x="4475754" y="2789745"/>
            <a:ext cx="3240492" cy="113303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5553" y="1769907"/>
            <a:ext cx="11034692" cy="669925"/>
          </a:xfrm>
          <a:prstGeom prst="rect">
            <a:avLst/>
          </a:prstGeom>
        </p:spPr>
        <p:txBody>
          <a:bodyPr lIns="91440" tIns="45720" rIns="91440" bIns="45720" anchor="t">
            <a:normAutofit/>
          </a:bodyPr>
          <a:lstStyle/>
          <a:p>
            <a:pPr>
              <a:lnSpc>
                <a:spcPct val="100000"/>
              </a:lnSpc>
              <a:spcBef>
                <a:spcPts val="1400"/>
              </a:spcBef>
              <a:buClrTx/>
              <a:buFont typeface="Courier New" panose="02070309020205020404" pitchFamily="49" charset="0"/>
              <a:buChar char="o"/>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MIN</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[Date]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dbo</a:t>
            </a:r>
            <a:r>
              <a:rPr lang="en-US" sz="1800" dirty="0">
                <a:solidFill>
                  <a:srgbClr val="00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a:t>
            </a:r>
            <a:r>
              <a:rPr lang="en-US" sz="1800" dirty="0" err="1">
                <a:solidFill>
                  <a:srgbClr val="000000"/>
                </a:solidFill>
                <a:latin typeface="Consolas" panose="020B0609020204030204" pitchFamily="49" charset="0"/>
              </a:rPr>
              <a:t>Spacex</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Landing_Outcome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like</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'Success(</a:t>
            </a:r>
            <a:r>
              <a:rPr lang="en-US" sz="1800" dirty="0" err="1">
                <a:solidFill>
                  <a:srgbClr val="FF0000"/>
                </a:solidFill>
                <a:latin typeface="Consolas" panose="020B0609020204030204" pitchFamily="49" charset="0"/>
              </a:rPr>
              <a:t>droneship</a:t>
            </a:r>
            <a:r>
              <a:rPr lang="en-US" sz="1800" dirty="0">
                <a:solidFill>
                  <a:srgbClr val="FF0000"/>
                </a:solidFill>
                <a:latin typeface="Consolas" panose="020B0609020204030204" pitchFamily="49" charset="0"/>
              </a:rPr>
              <a:t>)'</a:t>
            </a:r>
            <a:endParaRPr lang="en-US" sz="2200" dirty="0">
              <a:solidFill>
                <a:schemeClr val="accent3">
                  <a:lumMod val="25000"/>
                </a:schemeClr>
              </a:solidFill>
              <a:latin typeface="Verdana" panose="020B0604030504040204" pitchFamily="34" charset="0"/>
              <a:ea typeface="Verdana" panose="020B060403050404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First Successful Ground Landing Date</a:t>
            </a:r>
          </a:p>
        </p:txBody>
      </p:sp>
      <p:pic>
        <p:nvPicPr>
          <p:cNvPr id="7" name="Picture 6">
            <a:extLst>
              <a:ext uri="{FF2B5EF4-FFF2-40B4-BE49-F238E27FC236}">
                <a16:creationId xmlns:a16="http://schemas.microsoft.com/office/drawing/2014/main" id="{FE6D956E-26E2-4BED-B114-79A7AEC540E6}"/>
              </a:ext>
            </a:extLst>
          </p:cNvPr>
          <p:cNvPicPr>
            <a:picLocks noChangeAspect="1"/>
          </p:cNvPicPr>
          <p:nvPr/>
        </p:nvPicPr>
        <p:blipFill>
          <a:blip r:embed="rId3"/>
          <a:stretch>
            <a:fillRect/>
          </a:stretch>
        </p:blipFill>
        <p:spPr>
          <a:xfrm>
            <a:off x="4810490" y="2979521"/>
            <a:ext cx="2571020" cy="89895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05427"/>
            <a:ext cx="11903242" cy="1222375"/>
          </a:xfrm>
          <a:prstGeom prst="rect">
            <a:avLst/>
          </a:prstGeom>
        </p:spPr>
        <p:txBody>
          <a:bodyPr lIns="91440" tIns="45720" rIns="91440" bIns="45720" anchor="t">
            <a:normAutofit/>
          </a:bodyPr>
          <a:lstStyle/>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Booster_Version</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Online_Business_sales</a:t>
            </a:r>
            <a:r>
              <a:rPr lang="en-US" sz="1800" dirty="0">
                <a:solidFill>
                  <a:srgbClr val="00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a:t>
            </a:r>
            <a:r>
              <a:rPr lang="en-US" sz="1800" dirty="0" err="1">
                <a:solidFill>
                  <a:srgbClr val="000000"/>
                </a:solidFill>
                <a:latin typeface="Consolas" panose="020B0609020204030204" pitchFamily="49" charset="0"/>
              </a:rPr>
              <a:t>dbo</a:t>
            </a:r>
            <a:r>
              <a:rPr lang="en-US" sz="1800" dirty="0">
                <a:solidFill>
                  <a:srgbClr val="00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a:t>
            </a:r>
            <a:r>
              <a:rPr lang="en-US" sz="1800" dirty="0" err="1">
                <a:solidFill>
                  <a:srgbClr val="000000"/>
                </a:solidFill>
                <a:latin typeface="Consolas" panose="020B0609020204030204" pitchFamily="49" charset="0"/>
              </a:rPr>
              <a:t>Spacex</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WHERE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a:t>
            </a:r>
            <a:r>
              <a:rPr lang="en-US" sz="1800" dirty="0" err="1">
                <a:solidFill>
                  <a:srgbClr val="000000"/>
                </a:solidFill>
                <a:latin typeface="Consolas" panose="020B0609020204030204" pitchFamily="49" charset="0"/>
              </a:rPr>
              <a:t>Landing_Outcome</a:t>
            </a:r>
            <a:r>
              <a:rPr lang="en-US" sz="1800" dirty="0">
                <a:solidFill>
                  <a:srgbClr val="000000"/>
                </a:solidFill>
                <a:latin typeface="Consolas" panose="020B0609020204030204" pitchFamily="49" charset="0"/>
              </a:rPr>
              <a:t>] </a:t>
            </a:r>
            <a:r>
              <a:rPr lang="en-US" sz="1800" dirty="0" err="1">
                <a:solidFill>
                  <a:srgbClr val="808080"/>
                </a:solidFill>
                <a:latin typeface="Consolas" panose="020B0609020204030204" pitchFamily="49" charset="0"/>
              </a:rPr>
              <a:t>like</a:t>
            </a:r>
            <a:r>
              <a:rPr lang="en-US" sz="1800" dirty="0" err="1">
                <a:solidFill>
                  <a:srgbClr val="FF0000"/>
                </a:solidFill>
                <a:latin typeface="Consolas" panose="020B0609020204030204" pitchFamily="49" charset="0"/>
              </a:rPr>
              <a:t>'Success</a:t>
            </a:r>
            <a:r>
              <a:rPr lang="en-US" sz="1800" dirty="0">
                <a:solidFill>
                  <a:srgbClr val="FF0000"/>
                </a:solidFill>
                <a:latin typeface="Consolas" panose="020B0609020204030204" pitchFamily="49" charset="0"/>
              </a:rPr>
              <a:t>(</a:t>
            </a:r>
            <a:r>
              <a:rPr lang="en-US" sz="1800" dirty="0" err="1">
                <a:solidFill>
                  <a:srgbClr val="FF0000"/>
                </a:solidFill>
                <a:latin typeface="Consolas" panose="020B0609020204030204" pitchFamily="49" charset="0"/>
              </a:rPr>
              <a:t>groundpad</a:t>
            </a:r>
            <a:r>
              <a:rPr lang="en-US" sz="1800" dirty="0">
                <a:solidFill>
                  <a:srgbClr val="FF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AND</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[PAYLOAD_MASS_KG]</a:t>
            </a:r>
            <a:r>
              <a:rPr lang="en-US" sz="1800" dirty="0">
                <a:solidFill>
                  <a:srgbClr val="808080"/>
                </a:solidFill>
                <a:latin typeface="Consolas" panose="020B0609020204030204" pitchFamily="49" charset="0"/>
              </a:rPr>
              <a:t>&gt;</a:t>
            </a:r>
            <a:r>
              <a:rPr lang="en-US" sz="1800" dirty="0">
                <a:solidFill>
                  <a:srgbClr val="000000"/>
                </a:solidFill>
                <a:latin typeface="Consolas" panose="020B0609020204030204" pitchFamily="49" charset="0"/>
              </a:rPr>
              <a:t>4000</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AND</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[PAYLOAD_MASS_KG]</a:t>
            </a:r>
            <a:r>
              <a:rPr lang="en-US" sz="1800" dirty="0">
                <a:solidFill>
                  <a:srgbClr val="808080"/>
                </a:solidFill>
                <a:latin typeface="Consolas" panose="020B0609020204030204" pitchFamily="49" charset="0"/>
              </a:rPr>
              <a:t>&lt;</a:t>
            </a:r>
            <a:r>
              <a:rPr lang="en-US" sz="1800" dirty="0">
                <a:solidFill>
                  <a:srgbClr val="000000"/>
                </a:solidFill>
                <a:latin typeface="Consolas" panose="020B0609020204030204" pitchFamily="49" charset="0"/>
              </a:rPr>
              <a:t>6000</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b="1" dirty="0">
                <a:solidFill>
                  <a:srgbClr val="0B49CB"/>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2183269" y="1534332"/>
            <a:ext cx="9843416" cy="489287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b="1" u="sng" dirty="0">
                <a:solidFill>
                  <a:schemeClr val="accent3">
                    <a:lumMod val="25000"/>
                  </a:schemeClr>
                </a:solidFill>
                <a:latin typeface="Verdana" panose="020B0604030504040204" pitchFamily="34" charset="0"/>
                <a:ea typeface="Verdana" panose="020B0604030504040204" pitchFamily="34" charset="0"/>
              </a:rPr>
              <a:t>Summary of methodologies</a:t>
            </a:r>
          </a:p>
          <a:p>
            <a:pPr>
              <a:lnSpc>
                <a:spcPct val="100000"/>
              </a:lnSpc>
              <a:spcBef>
                <a:spcPts val="1400"/>
              </a:spcBef>
              <a:buFont typeface="Wingdings" panose="05000000000000000000" pitchFamily="2" charset="2"/>
              <a:buChar char="q"/>
            </a:pPr>
            <a:r>
              <a:rPr lang="en-US" sz="1600" dirty="0">
                <a:latin typeface="Verdana" panose="020B0604030504040204" pitchFamily="34" charset="0"/>
                <a:ea typeface="Verdana" panose="020B0604030504040204" pitchFamily="34" charset="0"/>
              </a:rPr>
              <a:t>Data collection  </a:t>
            </a:r>
          </a:p>
          <a:p>
            <a:pPr>
              <a:lnSpc>
                <a:spcPct val="100000"/>
              </a:lnSpc>
              <a:spcBef>
                <a:spcPts val="1400"/>
              </a:spcBef>
              <a:buFont typeface="Wingdings" panose="05000000000000000000" pitchFamily="2" charset="2"/>
              <a:buChar char="q"/>
            </a:pPr>
            <a:r>
              <a:rPr lang="en-US" sz="1600" dirty="0">
                <a:latin typeface="Verdana" panose="020B0604030504040204" pitchFamily="34" charset="0"/>
                <a:ea typeface="Verdana" panose="020B0604030504040204" pitchFamily="34" charset="0"/>
              </a:rPr>
              <a:t>Data wrangling </a:t>
            </a:r>
          </a:p>
          <a:p>
            <a:pPr>
              <a:lnSpc>
                <a:spcPct val="100000"/>
              </a:lnSpc>
              <a:spcBef>
                <a:spcPts val="1400"/>
              </a:spcBef>
              <a:buFont typeface="Wingdings" panose="05000000000000000000" pitchFamily="2" charset="2"/>
              <a:buChar char="q"/>
            </a:pPr>
            <a:r>
              <a:rPr lang="en-US" sz="1600" dirty="0">
                <a:latin typeface="Verdana" panose="020B0604030504040204" pitchFamily="34" charset="0"/>
                <a:ea typeface="Verdana" panose="020B0604030504040204" pitchFamily="34" charset="0"/>
              </a:rPr>
              <a:t>EDA with SQL </a:t>
            </a:r>
          </a:p>
          <a:p>
            <a:pPr>
              <a:lnSpc>
                <a:spcPct val="100000"/>
              </a:lnSpc>
              <a:spcBef>
                <a:spcPts val="1400"/>
              </a:spcBef>
              <a:buFont typeface="Wingdings" panose="05000000000000000000" pitchFamily="2" charset="2"/>
              <a:buChar char="q"/>
            </a:pPr>
            <a:r>
              <a:rPr lang="en-US" sz="1600" dirty="0">
                <a:latin typeface="Verdana" panose="020B0604030504040204" pitchFamily="34" charset="0"/>
                <a:ea typeface="Verdana" panose="020B0604030504040204" pitchFamily="34" charset="0"/>
              </a:rPr>
              <a:t>EDA with data visualization </a:t>
            </a:r>
          </a:p>
          <a:p>
            <a:pPr>
              <a:lnSpc>
                <a:spcPct val="100000"/>
              </a:lnSpc>
              <a:spcBef>
                <a:spcPts val="1400"/>
              </a:spcBef>
              <a:buFont typeface="Wingdings" panose="05000000000000000000" pitchFamily="2" charset="2"/>
              <a:buChar char="q"/>
            </a:pPr>
            <a:r>
              <a:rPr lang="en-US" sz="1600" dirty="0">
                <a:latin typeface="Verdana" panose="020B0604030504040204" pitchFamily="34" charset="0"/>
                <a:ea typeface="Verdana" panose="020B0604030504040204" pitchFamily="34" charset="0"/>
              </a:rPr>
              <a:t>Folium  </a:t>
            </a:r>
          </a:p>
          <a:p>
            <a:pPr>
              <a:lnSpc>
                <a:spcPct val="100000"/>
              </a:lnSpc>
              <a:spcBef>
                <a:spcPts val="1400"/>
              </a:spcBef>
              <a:buFont typeface="Wingdings" panose="05000000000000000000" pitchFamily="2" charset="2"/>
              <a:buChar char="q"/>
            </a:pPr>
            <a:r>
              <a:rPr lang="en-US" sz="1600" dirty="0">
                <a:latin typeface="Verdana" panose="020B0604030504040204" pitchFamily="34" charset="0"/>
                <a:ea typeface="Verdana" panose="020B0604030504040204" pitchFamily="34" charset="0"/>
              </a:rPr>
              <a:t>Machine Learning Analysis</a:t>
            </a:r>
            <a:endParaRPr lang="en-US" sz="2200" dirty="0">
              <a:solidFill>
                <a:schemeClr val="accent3">
                  <a:lumMod val="25000"/>
                </a:schemeClr>
              </a:solidFill>
              <a:latin typeface="Verdana" panose="020B0604030504040204" pitchFamily="34" charset="0"/>
              <a:ea typeface="Verdana" panose="020B0604030504040204" pitchFamily="34" charset="0"/>
            </a:endParaRPr>
          </a:p>
          <a:p>
            <a:pPr>
              <a:lnSpc>
                <a:spcPct val="100000"/>
              </a:lnSpc>
              <a:spcBef>
                <a:spcPts val="1400"/>
              </a:spcBef>
            </a:pPr>
            <a:r>
              <a:rPr lang="en-US" sz="2000" b="1" u="sng" dirty="0">
                <a:solidFill>
                  <a:schemeClr val="accent3">
                    <a:lumMod val="25000"/>
                  </a:schemeClr>
                </a:solidFill>
                <a:latin typeface="Verdana" panose="020B0604030504040204" pitchFamily="34" charset="0"/>
                <a:ea typeface="Verdana" panose="020B0604030504040204" pitchFamily="34" charset="0"/>
              </a:rPr>
              <a:t>Summary of all results</a:t>
            </a:r>
          </a:p>
          <a:p>
            <a:pPr>
              <a:lnSpc>
                <a:spcPct val="100000"/>
              </a:lnSpc>
              <a:spcBef>
                <a:spcPts val="1400"/>
              </a:spcBef>
              <a:buFont typeface="Wingdings" panose="05000000000000000000" pitchFamily="2" charset="2"/>
              <a:buChar char="q"/>
            </a:pPr>
            <a:r>
              <a:rPr lang="en-US" sz="1600" dirty="0">
                <a:latin typeface="Verdana" panose="020B0604030504040204" pitchFamily="34" charset="0"/>
                <a:ea typeface="Verdana" panose="020B0604030504040204" pitchFamily="34" charset="0"/>
              </a:rPr>
              <a:t>Data Analysis Results </a:t>
            </a:r>
          </a:p>
          <a:p>
            <a:pPr>
              <a:lnSpc>
                <a:spcPct val="100000"/>
              </a:lnSpc>
              <a:spcBef>
                <a:spcPts val="1400"/>
              </a:spcBef>
              <a:buFont typeface="Wingdings" panose="05000000000000000000" pitchFamily="2" charset="2"/>
              <a:buChar char="q"/>
            </a:pPr>
            <a:r>
              <a:rPr lang="en-US" sz="1600" dirty="0">
                <a:latin typeface="Verdana" panose="020B0604030504040204" pitchFamily="34" charset="0"/>
                <a:ea typeface="Verdana" panose="020B0604030504040204" pitchFamily="34" charset="0"/>
              </a:rPr>
              <a:t>Charts and Graphs </a:t>
            </a:r>
          </a:p>
          <a:p>
            <a:pPr>
              <a:lnSpc>
                <a:spcPct val="100000"/>
              </a:lnSpc>
              <a:spcBef>
                <a:spcPts val="1400"/>
              </a:spcBef>
              <a:buFont typeface="Wingdings" panose="05000000000000000000" pitchFamily="2" charset="2"/>
              <a:buChar char="q"/>
            </a:pPr>
            <a:r>
              <a:rPr lang="en-US" sz="1600" dirty="0">
                <a:latin typeface="Verdana" panose="020B0604030504040204" pitchFamily="34" charset="0"/>
                <a:ea typeface="Verdana" panose="020B0604030504040204" pitchFamily="34" charset="0"/>
              </a:rPr>
              <a:t>Prediction Results</a:t>
            </a:r>
            <a:endParaRPr lang="en-US" sz="2200" dirty="0">
              <a:solidFill>
                <a:schemeClr val="accent3">
                  <a:lumMod val="25000"/>
                </a:schemeClr>
              </a:solidFill>
              <a:latin typeface="Verdana" panose="020B0604030504040204" pitchFamily="34" charset="0"/>
              <a:ea typeface="Verdana" panose="020B060403050404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2183269" y="574813"/>
            <a:ext cx="10515600" cy="54904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Executive Summary</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11951368" cy="1603375"/>
          </a:xfrm>
          <a:prstGeom prst="rect">
            <a:avLst/>
          </a:prstGeom>
        </p:spPr>
        <p:txBody>
          <a:bodyPr>
            <a:normAutofit/>
          </a:bodyPr>
          <a:lstStyle/>
          <a:p>
            <a:r>
              <a:rPr lang="en-US" sz="1800" dirty="0">
                <a:solidFill>
                  <a:srgbClr val="0000FF"/>
                </a:solidFill>
                <a:latin typeface="Consolas" panose="020B0609020204030204" pitchFamily="49" charset="0"/>
              </a:rPr>
              <a:t>Select </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Count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a:t>
            </a:r>
            <a:r>
              <a:rPr lang="en-US" sz="1800" dirty="0" err="1">
                <a:solidFill>
                  <a:srgbClr val="000000"/>
                </a:solidFill>
                <a:latin typeface="Consolas" panose="020B0609020204030204" pitchFamily="49" charset="0"/>
              </a:rPr>
              <a:t>Mission_Outcome</a:t>
            </a:r>
            <a:r>
              <a:rPr lang="en-US" sz="1800" dirty="0">
                <a:solidFill>
                  <a:srgbClr val="00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dbo</a:t>
            </a:r>
            <a:r>
              <a:rPr lang="en-US" sz="1800" dirty="0">
                <a:solidFill>
                  <a:srgbClr val="00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a:t>
            </a:r>
            <a:r>
              <a:rPr lang="en-US" sz="1800" dirty="0" err="1">
                <a:solidFill>
                  <a:srgbClr val="000000"/>
                </a:solidFill>
                <a:latin typeface="Consolas" panose="020B0609020204030204" pitchFamily="49" charset="0"/>
              </a:rPr>
              <a:t>Spacex</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Mission_Outcome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LIKE</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'%Success%'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Successful_Mission_Outcomes</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 </a:t>
            </a:r>
          </a:p>
          <a:p>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Count</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Mission_Outcome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dbo</a:t>
            </a:r>
            <a:r>
              <a:rPr lang="en-US" sz="1800" dirty="0">
                <a:solidFill>
                  <a:srgbClr val="00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a:t>
            </a:r>
            <a:r>
              <a:rPr lang="en-US" sz="1800" dirty="0" err="1">
                <a:solidFill>
                  <a:srgbClr val="000000"/>
                </a:solidFill>
                <a:latin typeface="Consolas" panose="020B0609020204030204" pitchFamily="49" charset="0"/>
              </a:rPr>
              <a:t>Spacex</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Mission_Outcome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LIKE</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'%Failure%'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Failure_Mission_Coutcomes</a:t>
            </a:r>
            <a:endParaRPr lang="en-US" sz="1800" dirty="0">
              <a:solidFill>
                <a:srgbClr val="000000"/>
              </a:solidFill>
              <a:latin typeface="Consolas" panose="020B0609020204030204" pitchFamily="49"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b="1" dirty="0">
                <a:solidFill>
                  <a:srgbClr val="0B49CB"/>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Total Number of Successful and Failure Mission Outcomes</a:t>
            </a:r>
          </a:p>
        </p:txBody>
      </p:sp>
      <p:pic>
        <p:nvPicPr>
          <p:cNvPr id="7" name="Picture 6">
            <a:extLst>
              <a:ext uri="{FF2B5EF4-FFF2-40B4-BE49-F238E27FC236}">
                <a16:creationId xmlns:a16="http://schemas.microsoft.com/office/drawing/2014/main" id="{9FA887D4-174E-4B68-A76F-67DF0C5F819E}"/>
              </a:ext>
            </a:extLst>
          </p:cNvPr>
          <p:cNvPicPr>
            <a:picLocks noChangeAspect="1"/>
          </p:cNvPicPr>
          <p:nvPr/>
        </p:nvPicPr>
        <p:blipFill>
          <a:blip r:embed="rId3"/>
          <a:stretch>
            <a:fillRect/>
          </a:stretch>
        </p:blipFill>
        <p:spPr>
          <a:xfrm>
            <a:off x="1624772" y="3905841"/>
            <a:ext cx="8942456" cy="119579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07019"/>
            <a:ext cx="11903242" cy="1350712"/>
          </a:xfrm>
          <a:prstGeom prst="rect">
            <a:avLst/>
          </a:prstGeom>
        </p:spPr>
        <p:txBody>
          <a:bodyPr>
            <a:normAutofit/>
          </a:bodyPr>
          <a:lstStyle/>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DISTINCT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Booster_Version</a:t>
            </a:r>
            <a:r>
              <a:rPr lang="en-US" sz="1800" dirty="0">
                <a:solidFill>
                  <a:srgbClr val="00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MAX</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[PAYLOAD_MASS_KG]</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MaximumPayloadMass</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dbo</a:t>
            </a:r>
            <a:r>
              <a:rPr lang="en-US" sz="1800" dirty="0">
                <a:solidFill>
                  <a:srgbClr val="00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a:t>
            </a:r>
            <a:r>
              <a:rPr lang="en-US" sz="1800" dirty="0" err="1">
                <a:solidFill>
                  <a:srgbClr val="000000"/>
                </a:solidFill>
                <a:latin typeface="Consolas" panose="020B0609020204030204" pitchFamily="49" charset="0"/>
              </a:rPr>
              <a:t>Spacex</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GROUP</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Booster_Version</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MaximumPayloadMass</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DESC</a:t>
            </a:r>
            <a:endParaRPr lang="en-US" sz="1800" dirty="0">
              <a:solidFill>
                <a:srgbClr val="000000"/>
              </a:solidFill>
              <a:latin typeface="Consolas" panose="020B0609020204030204" pitchFamily="49"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Boosters Carried Maximum Payload</a:t>
            </a:r>
          </a:p>
        </p:txBody>
      </p:sp>
      <p:pic>
        <p:nvPicPr>
          <p:cNvPr id="7" name="Picture 6">
            <a:extLst>
              <a:ext uri="{FF2B5EF4-FFF2-40B4-BE49-F238E27FC236}">
                <a16:creationId xmlns:a16="http://schemas.microsoft.com/office/drawing/2014/main" id="{A1289E07-7709-4D42-A636-DB6F3D22212D}"/>
              </a:ext>
            </a:extLst>
          </p:cNvPr>
          <p:cNvPicPr>
            <a:picLocks noChangeAspect="1"/>
          </p:cNvPicPr>
          <p:nvPr/>
        </p:nvPicPr>
        <p:blipFill>
          <a:blip r:embed="rId3"/>
          <a:stretch>
            <a:fillRect/>
          </a:stretch>
        </p:blipFill>
        <p:spPr>
          <a:xfrm>
            <a:off x="4204392" y="2410381"/>
            <a:ext cx="3842328" cy="444761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2450"/>
            <a:ext cx="11285611" cy="1881851"/>
          </a:xfrm>
          <a:prstGeom prst="rect">
            <a:avLst/>
          </a:prstGeom>
        </p:spPr>
        <p:txBody>
          <a:bodyPr lIns="91440" tIns="45720" rIns="91440" bIns="45720" anchor="t">
            <a:normAutofit/>
          </a:bodyPr>
          <a:lstStyle/>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DATENAME</a:t>
            </a:r>
            <a:r>
              <a:rPr lang="en-US" sz="1800" dirty="0">
                <a:solidFill>
                  <a:srgbClr val="808080"/>
                </a:solidFill>
                <a:latin typeface="Consolas" panose="020B0609020204030204" pitchFamily="49" charset="0"/>
              </a:rPr>
              <a:t>(</a:t>
            </a:r>
            <a:r>
              <a:rPr lang="en-US" sz="1800" dirty="0">
                <a:solidFill>
                  <a:srgbClr val="FF00FF"/>
                </a:solidFill>
                <a:latin typeface="Consolas" panose="020B0609020204030204" pitchFamily="49" charset="0"/>
              </a:rPr>
              <a:t>month</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DATEADD</a:t>
            </a:r>
            <a:r>
              <a:rPr lang="en-US" sz="1800" dirty="0">
                <a:solidFill>
                  <a:srgbClr val="808080"/>
                </a:solidFill>
                <a:latin typeface="Consolas" panose="020B0609020204030204" pitchFamily="49" charset="0"/>
              </a:rPr>
              <a:t>(</a:t>
            </a:r>
            <a:r>
              <a:rPr lang="en-US" sz="1800" dirty="0">
                <a:solidFill>
                  <a:srgbClr val="FF00FF"/>
                </a:solidFill>
                <a:latin typeface="Consolas" panose="020B0609020204030204" pitchFamily="49" charset="0"/>
              </a:rPr>
              <a:t>month</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MONTH</a:t>
            </a:r>
            <a:r>
              <a:rPr lang="en-US" sz="1800" dirty="0">
                <a:solidFill>
                  <a:srgbClr val="808080"/>
                </a:solidFill>
                <a:latin typeface="Consolas" panose="020B0609020204030204" pitchFamily="49" charset="0"/>
              </a:rPr>
              <a:t>(</a:t>
            </a:r>
            <a:r>
              <a:rPr lang="en-US" sz="1800" dirty="0">
                <a:solidFill>
                  <a:srgbClr val="FF00FF"/>
                </a:solidFill>
                <a:latin typeface="Consolas" panose="020B0609020204030204" pitchFamily="49" charset="0"/>
              </a:rPr>
              <a:t>CONVERT</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date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Date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105</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0</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1</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Month</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Booster_Version</a:t>
            </a:r>
            <a:r>
              <a:rPr lang="en-US" sz="1800" dirty="0">
                <a:solidFill>
                  <a:srgbClr val="00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Launch_Site</a:t>
            </a:r>
            <a:r>
              <a:rPr lang="en-US" sz="1800" dirty="0">
                <a:solidFill>
                  <a:srgbClr val="00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Landing_Outcome</a:t>
            </a:r>
            <a:r>
              <a:rPr lang="en-US" sz="1800" dirty="0">
                <a:solidFill>
                  <a:srgbClr val="000000"/>
                </a:solidFill>
                <a:latin typeface="Consolas" panose="020B0609020204030204" pitchFamily="49" charset="0"/>
              </a:rPr>
              <a:t>]</a:t>
            </a:r>
          </a:p>
          <a:p>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dbo</a:t>
            </a:r>
            <a:r>
              <a:rPr lang="en-US" sz="1800" dirty="0">
                <a:solidFill>
                  <a:srgbClr val="00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a:t>
            </a:r>
            <a:r>
              <a:rPr lang="en-US" sz="1800" dirty="0" err="1">
                <a:solidFill>
                  <a:srgbClr val="000000"/>
                </a:solidFill>
                <a:latin typeface="Consolas" panose="020B0609020204030204" pitchFamily="49" charset="0"/>
              </a:rPr>
              <a:t>Spacex</a:t>
            </a:r>
            <a:r>
              <a:rPr lang="en-US" sz="1800" dirty="0">
                <a:solidFill>
                  <a:srgbClr val="000000"/>
                </a:solidFill>
                <a:latin typeface="Consolas" panose="020B0609020204030204" pitchFamily="49" charset="0"/>
              </a:rPr>
              <a:t>]</a:t>
            </a:r>
          </a:p>
          <a:p>
            <a:r>
              <a:rPr lang="en-US" sz="1800" dirty="0">
                <a:solidFill>
                  <a:srgbClr val="0000FF"/>
                </a:solidFill>
                <a:latin typeface="Consolas" panose="020B0609020204030204" pitchFamily="49" charset="0"/>
              </a:rPr>
              <a:t>WHERE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a:t>
            </a:r>
            <a:r>
              <a:rPr lang="en-US" sz="1800" dirty="0" err="1">
                <a:solidFill>
                  <a:srgbClr val="000000"/>
                </a:solidFill>
                <a:latin typeface="Consolas" panose="020B0609020204030204" pitchFamily="49" charset="0"/>
              </a:rPr>
              <a:t>Landing_Outcome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LIKE</a:t>
            </a:r>
            <a:r>
              <a:rPr lang="en-US" sz="1800" dirty="0">
                <a:solidFill>
                  <a:srgbClr val="000000"/>
                </a:solidFill>
                <a:latin typeface="Consolas" panose="020B0609020204030204" pitchFamily="49" charset="0"/>
              </a:rPr>
              <a:t> </a:t>
            </a:r>
            <a:r>
              <a:rPr lang="en-US" sz="1800" dirty="0" err="1">
                <a:solidFill>
                  <a:srgbClr val="FF0000"/>
                </a:solidFill>
                <a:latin typeface="Consolas" panose="020B0609020204030204" pitchFamily="49" charset="0"/>
              </a:rPr>
              <a:t>N'%Success</a:t>
            </a:r>
            <a:r>
              <a:rPr lang="en-US" sz="1800" dirty="0">
                <a:solidFill>
                  <a:srgbClr val="FF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AND</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FF00FF"/>
                </a:solidFill>
                <a:latin typeface="Consolas" panose="020B0609020204030204" pitchFamily="49" charset="0"/>
              </a:rPr>
              <a:t>YEAR</a:t>
            </a:r>
            <a:r>
              <a:rPr lang="en-US" sz="1800" dirty="0">
                <a:solidFill>
                  <a:srgbClr val="808080"/>
                </a:solidFill>
                <a:latin typeface="Consolas" panose="020B0609020204030204" pitchFamily="49" charset="0"/>
              </a:rPr>
              <a:t>(</a:t>
            </a:r>
            <a:r>
              <a:rPr lang="en-US" sz="1800" dirty="0">
                <a:solidFill>
                  <a:srgbClr val="FF00FF"/>
                </a:solidFill>
                <a:latin typeface="Consolas" panose="020B0609020204030204" pitchFamily="49" charset="0"/>
              </a:rPr>
              <a:t>CONVERT</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date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Date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105</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'2015'</a:t>
            </a:r>
            <a:r>
              <a:rPr lang="en-US" sz="1800" dirty="0">
                <a:solidFill>
                  <a:srgbClr val="808080"/>
                </a:solidFill>
                <a:latin typeface="Consolas" panose="020B0609020204030204" pitchFamily="49" charset="0"/>
              </a:rPr>
              <a:t>)</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2015 Launch Records</a:t>
            </a:r>
          </a:p>
        </p:txBody>
      </p:sp>
      <p:pic>
        <p:nvPicPr>
          <p:cNvPr id="6" name="Picture 5">
            <a:extLst>
              <a:ext uri="{FF2B5EF4-FFF2-40B4-BE49-F238E27FC236}">
                <a16:creationId xmlns:a16="http://schemas.microsoft.com/office/drawing/2014/main" id="{73ABA21E-D76D-43DF-8138-443F5FC1C3F4}"/>
              </a:ext>
            </a:extLst>
          </p:cNvPr>
          <p:cNvPicPr>
            <a:picLocks noChangeAspect="1"/>
          </p:cNvPicPr>
          <p:nvPr/>
        </p:nvPicPr>
        <p:blipFill>
          <a:blip r:embed="rId3"/>
          <a:stretch>
            <a:fillRect/>
          </a:stretch>
        </p:blipFill>
        <p:spPr>
          <a:xfrm>
            <a:off x="1946022" y="3933980"/>
            <a:ext cx="7414109" cy="154460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04766"/>
            <a:ext cx="10940160" cy="792910"/>
          </a:xfrm>
          <a:prstGeom prst="rect">
            <a:avLst/>
          </a:prstGeom>
        </p:spPr>
        <p:txBody>
          <a:bodyPr lIns="91440" tIns="45720" rIns="91440" bIns="45720" anchor="t"/>
          <a:lstStyle/>
          <a:p>
            <a:pPr>
              <a:buClrTx/>
              <a:buFont typeface="Courier New" panose="02070309020205020404" pitchFamily="49" charset="0"/>
              <a:buChar char="o"/>
            </a:pP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COUNT</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Landing_Outcome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 </a:t>
            </a:r>
            <a:r>
              <a:rPr lang="en-US" sz="1800" dirty="0">
                <a:solidFill>
                  <a:srgbClr val="000000"/>
                </a:solidFill>
                <a:latin typeface="Consolas" panose="020B0609020204030204" pitchFamily="49" charset="0"/>
              </a:rPr>
              <a:t>[</a:t>
            </a:r>
            <a:r>
              <a:rPr lang="en-US" sz="1800" dirty="0" err="1">
                <a:solidFill>
                  <a:srgbClr val="000000"/>
                </a:solidFill>
                <a:latin typeface="Consolas" panose="020B0609020204030204" pitchFamily="49" charset="0"/>
              </a:rPr>
              <a:t>dbo</a:t>
            </a:r>
            <a:r>
              <a:rPr lang="en-US" sz="1800" dirty="0">
                <a:solidFill>
                  <a:srgbClr val="00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a:t>
            </a:r>
            <a:r>
              <a:rPr lang="en-US" sz="1800" dirty="0" err="1">
                <a:solidFill>
                  <a:srgbClr val="000000"/>
                </a:solidFill>
                <a:latin typeface="Consolas" panose="020B0609020204030204" pitchFamily="49" charset="0"/>
              </a:rPr>
              <a:t>Spacex</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WHERE  </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Landing_Outcome</a:t>
            </a:r>
            <a:r>
              <a:rPr lang="en-US" sz="1800" dirty="0">
                <a:solidFill>
                  <a:srgbClr val="000000"/>
                </a:solidFill>
                <a:latin typeface="Consolas" panose="020B0609020204030204" pitchFamily="49" charset="0"/>
              </a:rPr>
              <a:t> </a:t>
            </a:r>
          </a:p>
          <a:p>
            <a:pPr>
              <a:buClrTx/>
              <a:buFont typeface="Courier New" panose="02070309020205020404" pitchFamily="49" charset="0"/>
              <a:buChar char="o"/>
            </a:pPr>
            <a:r>
              <a:rPr lang="en-US" sz="1800" dirty="0">
                <a:solidFill>
                  <a:srgbClr val="808080"/>
                </a:solidFill>
                <a:latin typeface="Consolas" panose="020B0609020204030204" pitchFamily="49" charset="0"/>
              </a:rPr>
              <a:t>LIKE</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'%Success%'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AND</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Date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&gt;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'04-06-2010'</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AND</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Date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&lt;</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'20-03-2017'</a:t>
            </a:r>
            <a:r>
              <a:rPr lang="en-US" sz="1800" dirty="0">
                <a:solidFill>
                  <a:srgbClr val="808080"/>
                </a:solidFill>
                <a:latin typeface="Consolas" panose="020B0609020204030204" pitchFamily="49" charset="0"/>
              </a:rPr>
              <a:t>)</a:t>
            </a:r>
            <a:endParaRPr lang="en-US" sz="2200" dirty="0">
              <a:solidFill>
                <a:schemeClr val="accent3">
                  <a:lumMod val="25000"/>
                </a:schemeClr>
              </a:solidFill>
              <a:latin typeface="Verdana" panose="020B0604030504040204" pitchFamily="34" charset="0"/>
              <a:ea typeface="Verdana" panose="020B060403050404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Rank Landing Outcomes Between 2010-06-04 and 2017-03-20</a:t>
            </a:r>
          </a:p>
        </p:txBody>
      </p:sp>
      <p:pic>
        <p:nvPicPr>
          <p:cNvPr id="7" name="Picture 6">
            <a:extLst>
              <a:ext uri="{FF2B5EF4-FFF2-40B4-BE49-F238E27FC236}">
                <a16:creationId xmlns:a16="http://schemas.microsoft.com/office/drawing/2014/main" id="{5C8049CA-BC71-49BA-AA44-66F12F1DA541}"/>
              </a:ext>
            </a:extLst>
          </p:cNvPr>
          <p:cNvPicPr>
            <a:picLocks noChangeAspect="1"/>
          </p:cNvPicPr>
          <p:nvPr/>
        </p:nvPicPr>
        <p:blipFill>
          <a:blip r:embed="rId3"/>
          <a:stretch>
            <a:fillRect/>
          </a:stretch>
        </p:blipFill>
        <p:spPr>
          <a:xfrm>
            <a:off x="4001163" y="3015897"/>
            <a:ext cx="4053295" cy="184435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b="1" dirty="0">
                <a:solidFill>
                  <a:srgbClr val="0B49CB"/>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Folium Map: All launch sites global map markers </a:t>
            </a:r>
          </a:p>
        </p:txBody>
      </p:sp>
      <p:pic>
        <p:nvPicPr>
          <p:cNvPr id="6" name="Picture 5">
            <a:extLst>
              <a:ext uri="{FF2B5EF4-FFF2-40B4-BE49-F238E27FC236}">
                <a16:creationId xmlns:a16="http://schemas.microsoft.com/office/drawing/2014/main" id="{2F5ABA6E-9FD7-48F6-BA05-68B789076089}"/>
              </a:ext>
            </a:extLst>
          </p:cNvPr>
          <p:cNvPicPr>
            <a:picLocks noChangeAspect="1"/>
          </p:cNvPicPr>
          <p:nvPr/>
        </p:nvPicPr>
        <p:blipFill>
          <a:blip r:embed="rId3"/>
          <a:stretch>
            <a:fillRect/>
          </a:stretch>
        </p:blipFill>
        <p:spPr>
          <a:xfrm>
            <a:off x="770011" y="1492129"/>
            <a:ext cx="9878370" cy="499085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Folium Map</a:t>
            </a:r>
          </a:p>
        </p:txBody>
      </p:sp>
      <p:pic>
        <p:nvPicPr>
          <p:cNvPr id="4" name="Picture 3">
            <a:extLst>
              <a:ext uri="{FF2B5EF4-FFF2-40B4-BE49-F238E27FC236}">
                <a16:creationId xmlns:a16="http://schemas.microsoft.com/office/drawing/2014/main" id="{16949BBF-7703-4DFA-B850-328E4C8D13C2}"/>
              </a:ext>
            </a:extLst>
          </p:cNvPr>
          <p:cNvPicPr>
            <a:picLocks noChangeAspect="1"/>
          </p:cNvPicPr>
          <p:nvPr/>
        </p:nvPicPr>
        <p:blipFill>
          <a:blip r:embed="rId3"/>
          <a:stretch>
            <a:fillRect/>
          </a:stretch>
        </p:blipFill>
        <p:spPr>
          <a:xfrm>
            <a:off x="686555" y="1552809"/>
            <a:ext cx="9685635" cy="476654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b="1" dirty="0">
                <a:solidFill>
                  <a:srgbClr val="0B49CB"/>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Folium Map: Color Labelled Markers</a:t>
            </a:r>
          </a:p>
        </p:txBody>
      </p:sp>
      <p:pic>
        <p:nvPicPr>
          <p:cNvPr id="4" name="Picture 3">
            <a:extLst>
              <a:ext uri="{FF2B5EF4-FFF2-40B4-BE49-F238E27FC236}">
                <a16:creationId xmlns:a16="http://schemas.microsoft.com/office/drawing/2014/main" id="{CE578952-B668-488C-A8CC-F2237E696E8F}"/>
              </a:ext>
            </a:extLst>
          </p:cNvPr>
          <p:cNvPicPr>
            <a:picLocks noChangeAspect="1"/>
          </p:cNvPicPr>
          <p:nvPr/>
        </p:nvPicPr>
        <p:blipFill>
          <a:blip r:embed="rId3"/>
          <a:stretch>
            <a:fillRect/>
          </a:stretch>
        </p:blipFill>
        <p:spPr>
          <a:xfrm>
            <a:off x="770011" y="1557571"/>
            <a:ext cx="6046135" cy="3720282"/>
          </a:xfrm>
          <a:prstGeom prst="rect">
            <a:avLst/>
          </a:prstGeom>
        </p:spPr>
      </p:pic>
      <p:pic>
        <p:nvPicPr>
          <p:cNvPr id="7" name="Picture 6">
            <a:extLst>
              <a:ext uri="{FF2B5EF4-FFF2-40B4-BE49-F238E27FC236}">
                <a16:creationId xmlns:a16="http://schemas.microsoft.com/office/drawing/2014/main" id="{4C9271E9-0FE9-4226-B1F2-30456564668C}"/>
              </a:ext>
            </a:extLst>
          </p:cNvPr>
          <p:cNvPicPr>
            <a:picLocks noChangeAspect="1"/>
          </p:cNvPicPr>
          <p:nvPr/>
        </p:nvPicPr>
        <p:blipFill>
          <a:blip r:embed="rId4"/>
          <a:stretch>
            <a:fillRect/>
          </a:stretch>
        </p:blipFill>
        <p:spPr>
          <a:xfrm>
            <a:off x="7076323" y="1570580"/>
            <a:ext cx="4532818" cy="370727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29391" y="1825625"/>
            <a:ext cx="3834062" cy="2377407"/>
          </a:xfrm>
          <a:prstGeom prst="rect">
            <a:avLst/>
          </a:prstGeom>
        </p:spPr>
        <p:txBody>
          <a:bodyPr lIns="91440" tIns="45720" rIns="91440" bIns="45720" anchor="t">
            <a:normAutofit/>
          </a:bodyPr>
          <a:lstStyle/>
          <a:p>
            <a:pPr marL="0" indent="0">
              <a:buNone/>
            </a:pPr>
            <a:r>
              <a:rPr lang="en-US" sz="1800" u="none" strike="noStrike" baseline="0" dirty="0">
                <a:solidFill>
                  <a:srgbClr val="000000"/>
                </a:solidFill>
                <a:latin typeface="Calibri" panose="020F0502020204030204" pitchFamily="34" charset="0"/>
              </a:rPr>
              <a:t>We can see that KSC LC-39A had the most successful launches from all the sites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100000"/>
              </a:lnSpc>
              <a:spcBef>
                <a:spcPts val="1400"/>
              </a:spcBef>
            </a:pPr>
            <a:r>
              <a:rPr lang="en-US" sz="4000" b="1" dirty="0">
                <a:solidFill>
                  <a:schemeClr val="bg2">
                    <a:lumMod val="75000"/>
                  </a:schemeClr>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launch success count for all sites</a:t>
            </a:r>
          </a:p>
        </p:txBody>
      </p:sp>
      <p:pic>
        <p:nvPicPr>
          <p:cNvPr id="4" name="Picture 3">
            <a:extLst>
              <a:ext uri="{FF2B5EF4-FFF2-40B4-BE49-F238E27FC236}">
                <a16:creationId xmlns:a16="http://schemas.microsoft.com/office/drawing/2014/main" id="{7AA2A640-2729-4EC1-AF3B-D7D2BDC45155}"/>
              </a:ext>
            </a:extLst>
          </p:cNvPr>
          <p:cNvPicPr>
            <a:picLocks noChangeAspect="1"/>
          </p:cNvPicPr>
          <p:nvPr/>
        </p:nvPicPr>
        <p:blipFill>
          <a:blip r:embed="rId3"/>
          <a:stretch>
            <a:fillRect/>
          </a:stretch>
        </p:blipFill>
        <p:spPr>
          <a:xfrm>
            <a:off x="4748463" y="1519475"/>
            <a:ext cx="5855368" cy="498738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819960" y="534859"/>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819960" y="1518834"/>
            <a:ext cx="8827376" cy="50059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b="1" u="sng"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Project background and context</a:t>
            </a:r>
          </a:p>
          <a:p>
            <a:pPr marL="457200" lvl="1" indent="0" algn="just">
              <a:spcBef>
                <a:spcPts val="1400"/>
              </a:spcBef>
              <a:buNone/>
            </a:pPr>
            <a:r>
              <a:rPr lang="en-US" sz="1600" dirty="0">
                <a:solidFill>
                  <a:schemeClr val="accent3">
                    <a:lumMod val="25000"/>
                  </a:schemeClr>
                </a:solidFill>
                <a:latin typeface="Verdana" panose="020B0604030504040204" pitchFamily="34" charset="0"/>
                <a:ea typeface="Verdana" panose="020B0604030504040204" pitchFamily="34" charset="0"/>
              </a:rPr>
              <a:t>During this project we will predict if the Falcon 9 first stage will land</a:t>
            </a:r>
            <a:r>
              <a:rPr lang="en-US" sz="1600" b="0" i="0" dirty="0">
                <a:solidFill>
                  <a:srgbClr val="373A3C"/>
                </a:solidFill>
                <a:effectLst/>
                <a:latin typeface="Verdana" panose="020B0604030504040204" pitchFamily="34" charset="0"/>
                <a:ea typeface="Verdana" panose="020B0604030504040204" pitchFamily="34" charset="0"/>
              </a:rPr>
              <a:t> </a:t>
            </a:r>
            <a:r>
              <a:rPr lang="en-US" sz="1600" dirty="0">
                <a:solidFill>
                  <a:schemeClr val="accent3">
                    <a:lumMod val="25000"/>
                  </a:schemeClr>
                </a:solidFill>
                <a:latin typeface="Verdana" panose="020B0604030504040204" pitchFamily="34" charset="0"/>
                <a:ea typeface="Verdana" panose="020B0604030504040204" pitchFamily="34" charset="0"/>
              </a:rPr>
              <a:t>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a:t>
            </a:r>
          </a:p>
          <a:p>
            <a:pPr>
              <a:spcBef>
                <a:spcPts val="1400"/>
              </a:spcBef>
            </a:pPr>
            <a:r>
              <a:rPr lang="en-US" sz="2200" b="1" u="sng"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Problems you want to find answers</a:t>
            </a:r>
          </a:p>
          <a:p>
            <a:pPr marL="457200" lvl="1" indent="0">
              <a:spcBef>
                <a:spcPts val="1400"/>
              </a:spcBef>
              <a:buNone/>
            </a:pPr>
            <a:r>
              <a:rPr lang="en-US" sz="1600" dirty="0">
                <a:solidFill>
                  <a:schemeClr val="accent3">
                    <a:lumMod val="25000"/>
                  </a:schemeClr>
                </a:solidFill>
                <a:latin typeface="Verdana" panose="020B0604030504040204" pitchFamily="34" charset="0"/>
                <a:ea typeface="Verdana" panose="020B0604030504040204" pitchFamily="34" charset="0"/>
              </a:rPr>
              <a:t>What influences if the rocket will land successfully?</a:t>
            </a:r>
          </a:p>
          <a:p>
            <a:pPr marL="457200" lvl="1" indent="0">
              <a:spcBef>
                <a:spcPts val="1400"/>
              </a:spcBef>
              <a:buNone/>
            </a:pPr>
            <a:r>
              <a:rPr lang="en-US" sz="1600" dirty="0">
                <a:solidFill>
                  <a:schemeClr val="accent3">
                    <a:lumMod val="25000"/>
                  </a:schemeClr>
                </a:solidFill>
                <a:latin typeface="Verdana" panose="020B0604030504040204" pitchFamily="34" charset="0"/>
                <a:ea typeface="Verdana" panose="020B0604030504040204" pitchFamily="34" charset="0"/>
              </a:rPr>
              <a:t>What conditions does SpaceX have to achieve to get the best results</a:t>
            </a:r>
          </a:p>
          <a:p>
            <a:pPr marL="457200" lvl="1" indent="0">
              <a:spcBef>
                <a:spcPts val="1400"/>
              </a:spcBef>
              <a:buNone/>
            </a:pPr>
            <a:r>
              <a:rPr lang="en-US" sz="1600" dirty="0">
                <a:solidFill>
                  <a:schemeClr val="accent3">
                    <a:lumMod val="25000"/>
                  </a:schemeClr>
                </a:solidFill>
                <a:latin typeface="Verdana" panose="020B0604030504040204" pitchFamily="34" charset="0"/>
                <a:ea typeface="Verdana" panose="020B0604030504040204" pitchFamily="34" charset="0"/>
              </a:rPr>
              <a:t>and ensure the best rocket success landing rate.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927893"/>
            <a:ext cx="4491789" cy="1216360"/>
          </a:xfrm>
          <a:prstGeom prst="rect">
            <a:avLst/>
          </a:prstGeom>
        </p:spPr>
        <p:txBody>
          <a:bodyPr lIns="91440" tIns="45720" rIns="91440" bIns="45720" anchor="t">
            <a:normAutofit/>
          </a:bodyPr>
          <a:lstStyle/>
          <a:p>
            <a:pPr marL="0" indent="0">
              <a:lnSpc>
                <a:spcPct val="100000"/>
              </a:lnSpc>
              <a:spcBef>
                <a:spcPts val="1400"/>
              </a:spcBef>
              <a:buNone/>
            </a:pPr>
            <a:r>
              <a:rPr lang="en-US" sz="1800" u="none" strike="noStrike" baseline="0" dirty="0">
                <a:solidFill>
                  <a:srgbClr val="000000"/>
                </a:solidFill>
                <a:latin typeface="Calibri" panose="020F0502020204030204" pitchFamily="34" charset="0"/>
              </a:rPr>
              <a:t>KSC LC-39A achieved a 76.9% success rate while getting a 23.1% failure rate</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735434"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100000"/>
              </a:lnSpc>
              <a:spcBef>
                <a:spcPts val="1400"/>
              </a:spcBef>
            </a:pPr>
            <a:r>
              <a:rPr lang="en-US" sz="4000" b="1" dirty="0">
                <a:solidFill>
                  <a:schemeClr val="bg2">
                    <a:lumMod val="75000"/>
                  </a:schemeClr>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The Pie chart for the launch site with highest launch success ratio</a:t>
            </a:r>
            <a:endParaRPr lang="en-US" b="1" dirty="0">
              <a:solidFill>
                <a:schemeClr val="bg2">
                  <a:lumMod val="75000"/>
                </a:schemeClr>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endParaRPr>
          </a:p>
        </p:txBody>
      </p:sp>
      <p:pic>
        <p:nvPicPr>
          <p:cNvPr id="4" name="Picture 3">
            <a:extLst>
              <a:ext uri="{FF2B5EF4-FFF2-40B4-BE49-F238E27FC236}">
                <a16:creationId xmlns:a16="http://schemas.microsoft.com/office/drawing/2014/main" id="{B43CA95A-94F8-4F04-A63F-3C585E50E47A}"/>
              </a:ext>
            </a:extLst>
          </p:cNvPr>
          <p:cNvPicPr>
            <a:picLocks noChangeAspect="1"/>
          </p:cNvPicPr>
          <p:nvPr/>
        </p:nvPicPr>
        <p:blipFill>
          <a:blip r:embed="rId3"/>
          <a:stretch>
            <a:fillRect/>
          </a:stretch>
        </p:blipFill>
        <p:spPr>
          <a:xfrm>
            <a:off x="5412976" y="1799784"/>
            <a:ext cx="4033355" cy="3778691"/>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80010"/>
            <a:ext cx="14502063" cy="549050"/>
          </a:xfrm>
          <a:prstGeom prst="rect">
            <a:avLst/>
          </a:prstGeom>
        </p:spPr>
        <p:txBody>
          <a:bodyPr lIns="91440" tIns="45720" rIns="91440" bIns="45720" anchor="t">
            <a:normAutofit/>
          </a:bodyPr>
          <a:lstStyle/>
          <a:p>
            <a:pPr>
              <a:lnSpc>
                <a:spcPct val="100000"/>
              </a:lnSpc>
              <a:spcBef>
                <a:spcPts val="1400"/>
              </a:spcBef>
              <a:buClrTx/>
            </a:pPr>
            <a:r>
              <a:rPr lang="en-US" sz="1800" b="0" u="none" strike="noStrike" baseline="0" dirty="0">
                <a:solidFill>
                  <a:srgbClr val="000000"/>
                </a:solidFill>
                <a:latin typeface="Calibri" panose="020F0502020204030204" pitchFamily="34" charset="0"/>
              </a:rPr>
              <a:t>We can see the success rates for low weighted payloads is higher than the heavy weighted payloads</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b="1" dirty="0">
                <a:solidFill>
                  <a:schemeClr val="bg2">
                    <a:lumMod val="75000"/>
                  </a:schemeClr>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Payload vs. Launch Outcome scatter plot for all sites</a:t>
            </a:r>
            <a:endParaRPr lang="en-US" b="1" dirty="0">
              <a:solidFill>
                <a:schemeClr val="bg2">
                  <a:lumMod val="75000"/>
                </a:schemeClr>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endParaRPr>
          </a:p>
        </p:txBody>
      </p:sp>
      <p:pic>
        <p:nvPicPr>
          <p:cNvPr id="4" name="Picture 3">
            <a:extLst>
              <a:ext uri="{FF2B5EF4-FFF2-40B4-BE49-F238E27FC236}">
                <a16:creationId xmlns:a16="http://schemas.microsoft.com/office/drawing/2014/main" id="{93E10D75-9BDB-4B52-9688-5DE5C3C418C5}"/>
              </a:ext>
            </a:extLst>
          </p:cNvPr>
          <p:cNvPicPr>
            <a:picLocks noChangeAspect="1"/>
          </p:cNvPicPr>
          <p:nvPr/>
        </p:nvPicPr>
        <p:blipFill>
          <a:blip r:embed="rId3"/>
          <a:stretch>
            <a:fillRect/>
          </a:stretch>
        </p:blipFill>
        <p:spPr>
          <a:xfrm>
            <a:off x="0" y="2129060"/>
            <a:ext cx="12192000" cy="472894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385011" y="1283368"/>
            <a:ext cx="10379242" cy="4611020"/>
          </a:xfrm>
          <a:prstGeom prst="rect">
            <a:avLst/>
          </a:prstGeom>
        </p:spPr>
        <p:txBody>
          <a:bodyPr vert="horz" lIns="91440" tIns="45720" rIns="91440" bIns="45720" rtlCol="0" anchor="t">
            <a:normAutofit/>
          </a:bodyPr>
          <a:lstStyle/>
          <a:p>
            <a:pPr marL="0" indent="0">
              <a:lnSpc>
                <a:spcPct val="100000"/>
              </a:lnSpc>
              <a:spcBef>
                <a:spcPts val="1400"/>
              </a:spcBef>
              <a:buNone/>
            </a:pPr>
            <a:r>
              <a:rPr lang="en-US" sz="1600" b="1" u="sng" dirty="0">
                <a:solidFill>
                  <a:schemeClr val="accent3">
                    <a:lumMod val="25000"/>
                  </a:schemeClr>
                </a:solidFill>
                <a:latin typeface="Verdana" panose="020B0604030504040204" pitchFamily="34" charset="0"/>
                <a:ea typeface="Verdana" panose="020B0604030504040204" pitchFamily="34" charset="0"/>
              </a:rPr>
              <a:t>Visualize the built model accuracy for all built classification models, in a bar chart</a:t>
            </a:r>
          </a:p>
          <a:p>
            <a:pPr>
              <a:lnSpc>
                <a:spcPct val="100000"/>
              </a:lnSpc>
              <a:spcBef>
                <a:spcPts val="1400"/>
              </a:spcBef>
              <a:buClrTx/>
              <a:buFont typeface="Wingdings" panose="05000000000000000000" pitchFamily="2" charset="2"/>
              <a:buChar char="Ø"/>
            </a:pPr>
            <a:r>
              <a:rPr lang="en-US" sz="1400" dirty="0">
                <a:solidFill>
                  <a:schemeClr val="accent3">
                    <a:lumMod val="25000"/>
                  </a:schemeClr>
                </a:solidFill>
                <a:latin typeface="Verdana" panose="020B0604030504040204" pitchFamily="34" charset="0"/>
                <a:ea typeface="Verdana" panose="020B0604030504040204" pitchFamily="34" charset="0"/>
              </a:rPr>
              <a:t>logistic regression: </a:t>
            </a:r>
          </a:p>
          <a:p>
            <a:pPr>
              <a:lnSpc>
                <a:spcPct val="100000"/>
              </a:lnSpc>
              <a:spcBef>
                <a:spcPts val="1400"/>
              </a:spcBef>
              <a:buClrTx/>
              <a:buFont typeface="Wingdings" panose="05000000000000000000" pitchFamily="2" charset="2"/>
              <a:buChar char="Ø"/>
            </a:pPr>
            <a:r>
              <a:rPr lang="en-US" sz="1400" dirty="0">
                <a:solidFill>
                  <a:schemeClr val="accent3">
                    <a:lumMod val="25000"/>
                  </a:schemeClr>
                </a:solidFill>
                <a:latin typeface="Verdana" panose="020B0604030504040204" pitchFamily="34" charset="0"/>
                <a:ea typeface="Verdana" panose="020B0604030504040204" pitchFamily="34" charset="0"/>
              </a:rPr>
              <a:t>SVM: </a:t>
            </a:r>
          </a:p>
          <a:p>
            <a:pPr>
              <a:lnSpc>
                <a:spcPct val="100000"/>
              </a:lnSpc>
              <a:spcBef>
                <a:spcPts val="1400"/>
              </a:spcBef>
              <a:buClrTx/>
              <a:buFont typeface="Wingdings" panose="05000000000000000000" pitchFamily="2" charset="2"/>
              <a:buChar char="Ø"/>
            </a:pPr>
            <a:r>
              <a:rPr lang="en-US" sz="1400" dirty="0">
                <a:solidFill>
                  <a:schemeClr val="accent3">
                    <a:lumMod val="25000"/>
                  </a:schemeClr>
                </a:solidFill>
                <a:latin typeface="Verdana" panose="020B0604030504040204" pitchFamily="34" charset="0"/>
                <a:ea typeface="Verdana" panose="020B0604030504040204" pitchFamily="34" charset="0"/>
              </a:rPr>
              <a:t>Tree:</a:t>
            </a:r>
          </a:p>
          <a:p>
            <a:pPr>
              <a:lnSpc>
                <a:spcPct val="100000"/>
              </a:lnSpc>
              <a:spcBef>
                <a:spcPts val="1400"/>
              </a:spcBef>
              <a:buClrTx/>
              <a:buFont typeface="Wingdings" panose="05000000000000000000" pitchFamily="2" charset="2"/>
              <a:buChar char="Ø"/>
            </a:pPr>
            <a:r>
              <a:rPr lang="en-US" sz="1400" dirty="0">
                <a:solidFill>
                  <a:schemeClr val="accent3">
                    <a:lumMod val="25000"/>
                  </a:schemeClr>
                </a:solidFill>
                <a:latin typeface="Verdana" panose="020B0604030504040204" pitchFamily="34" charset="0"/>
                <a:ea typeface="Verdana" panose="020B0604030504040204" pitchFamily="34" charset="0"/>
              </a:rPr>
              <a:t>KNN:</a:t>
            </a:r>
          </a:p>
          <a:p>
            <a:pPr marL="0" indent="0">
              <a:spcBef>
                <a:spcPts val="1400"/>
              </a:spcBef>
              <a:buNone/>
            </a:pPr>
            <a:r>
              <a:rPr lang="en-US" sz="1800" b="1" u="sng" dirty="0">
                <a:solidFill>
                  <a:schemeClr val="accent3">
                    <a:lumMod val="25000"/>
                  </a:schemeClr>
                </a:solidFill>
                <a:latin typeface="Verdana" panose="020B0604030504040204" pitchFamily="34" charset="0"/>
                <a:ea typeface="Verdana" panose="020B0604030504040204" pitchFamily="34" charset="0"/>
              </a:rPr>
              <a:t>Best Model:</a:t>
            </a:r>
          </a:p>
          <a:p>
            <a:pPr marL="0" indent="0">
              <a:spcBef>
                <a:spcPts val="1400"/>
              </a:spcBef>
              <a:buNone/>
            </a:pPr>
            <a:r>
              <a:rPr lang="en-US" sz="1400" b="0" i="0" u="none" strike="noStrike" baseline="0" dirty="0">
                <a:solidFill>
                  <a:srgbClr val="000000"/>
                </a:solidFill>
                <a:latin typeface="Verdana" panose="020B0604030504040204" pitchFamily="34" charset="0"/>
                <a:ea typeface="Verdana" panose="020B0604030504040204" pitchFamily="34" charset="0"/>
              </a:rPr>
              <a:t>After selecting the best hyperparameters for the decision tree classifier using the validation data, we achieved 87.5% accuracy on the test data.</a:t>
            </a:r>
            <a:endParaRPr lang="en-US" sz="1800" dirty="0">
              <a:solidFill>
                <a:schemeClr val="accent3">
                  <a:lumMod val="25000"/>
                </a:schemeClr>
              </a:solidFill>
              <a:latin typeface="Verdana" panose="020B0604030504040204" pitchFamily="34" charset="0"/>
              <a:ea typeface="Verdana" panose="020B060403050404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Classification Accuracy</a:t>
            </a:r>
          </a:p>
        </p:txBody>
      </p:sp>
      <p:pic>
        <p:nvPicPr>
          <p:cNvPr id="3" name="Picture 2">
            <a:extLst>
              <a:ext uri="{FF2B5EF4-FFF2-40B4-BE49-F238E27FC236}">
                <a16:creationId xmlns:a16="http://schemas.microsoft.com/office/drawing/2014/main" id="{B56E5D2D-8EF6-46DC-B3B7-7A041160C296}"/>
              </a:ext>
            </a:extLst>
          </p:cNvPr>
          <p:cNvPicPr>
            <a:picLocks noChangeAspect="1"/>
          </p:cNvPicPr>
          <p:nvPr/>
        </p:nvPicPr>
        <p:blipFill>
          <a:blip r:embed="rId3"/>
          <a:stretch>
            <a:fillRect/>
          </a:stretch>
        </p:blipFill>
        <p:spPr>
          <a:xfrm>
            <a:off x="2612757" y="1799225"/>
            <a:ext cx="2065405" cy="301637"/>
          </a:xfrm>
          <a:prstGeom prst="rect">
            <a:avLst/>
          </a:prstGeom>
        </p:spPr>
      </p:pic>
      <p:pic>
        <p:nvPicPr>
          <p:cNvPr id="7" name="Picture 6">
            <a:extLst>
              <a:ext uri="{FF2B5EF4-FFF2-40B4-BE49-F238E27FC236}">
                <a16:creationId xmlns:a16="http://schemas.microsoft.com/office/drawing/2014/main" id="{958C62CB-6623-4977-ACC4-9E8D582F1F6D}"/>
              </a:ext>
            </a:extLst>
          </p:cNvPr>
          <p:cNvPicPr>
            <a:picLocks noChangeAspect="1"/>
          </p:cNvPicPr>
          <p:nvPr/>
        </p:nvPicPr>
        <p:blipFill>
          <a:blip r:embed="rId4"/>
          <a:stretch>
            <a:fillRect/>
          </a:stretch>
        </p:blipFill>
        <p:spPr>
          <a:xfrm>
            <a:off x="1344325" y="2232374"/>
            <a:ext cx="1886547" cy="301637"/>
          </a:xfrm>
          <a:prstGeom prst="rect">
            <a:avLst/>
          </a:prstGeom>
        </p:spPr>
      </p:pic>
      <p:pic>
        <p:nvPicPr>
          <p:cNvPr id="10" name="Picture 9">
            <a:extLst>
              <a:ext uri="{FF2B5EF4-FFF2-40B4-BE49-F238E27FC236}">
                <a16:creationId xmlns:a16="http://schemas.microsoft.com/office/drawing/2014/main" id="{CC89B2A8-3599-4C7B-B4EF-5223B531ACA8}"/>
              </a:ext>
            </a:extLst>
          </p:cNvPr>
          <p:cNvPicPr>
            <a:picLocks noChangeAspect="1"/>
          </p:cNvPicPr>
          <p:nvPr/>
        </p:nvPicPr>
        <p:blipFill>
          <a:blip r:embed="rId5"/>
          <a:stretch>
            <a:fillRect/>
          </a:stretch>
        </p:blipFill>
        <p:spPr>
          <a:xfrm>
            <a:off x="1344325" y="3183979"/>
            <a:ext cx="2616736" cy="280892"/>
          </a:xfrm>
          <a:prstGeom prst="rect">
            <a:avLst/>
          </a:prstGeom>
        </p:spPr>
      </p:pic>
      <p:pic>
        <p:nvPicPr>
          <p:cNvPr id="12" name="Picture 11">
            <a:extLst>
              <a:ext uri="{FF2B5EF4-FFF2-40B4-BE49-F238E27FC236}">
                <a16:creationId xmlns:a16="http://schemas.microsoft.com/office/drawing/2014/main" id="{B006F63D-0ADB-48CD-B9F5-5084ABBF3935}"/>
              </a:ext>
            </a:extLst>
          </p:cNvPr>
          <p:cNvPicPr>
            <a:picLocks noChangeAspect="1"/>
          </p:cNvPicPr>
          <p:nvPr/>
        </p:nvPicPr>
        <p:blipFill>
          <a:blip r:embed="rId6"/>
          <a:stretch>
            <a:fillRect/>
          </a:stretch>
        </p:blipFill>
        <p:spPr>
          <a:xfrm>
            <a:off x="1316337" y="2707418"/>
            <a:ext cx="2592839" cy="280892"/>
          </a:xfrm>
          <a:prstGeom prst="rect">
            <a:avLst/>
          </a:prstGeom>
        </p:spPr>
      </p:pic>
      <p:pic>
        <p:nvPicPr>
          <p:cNvPr id="14" name="Picture 13">
            <a:extLst>
              <a:ext uri="{FF2B5EF4-FFF2-40B4-BE49-F238E27FC236}">
                <a16:creationId xmlns:a16="http://schemas.microsoft.com/office/drawing/2014/main" id="{0F0707B1-F846-4E12-B695-9835174A5AC8}"/>
              </a:ext>
            </a:extLst>
          </p:cNvPr>
          <p:cNvPicPr>
            <a:picLocks noChangeAspect="1"/>
          </p:cNvPicPr>
          <p:nvPr/>
        </p:nvPicPr>
        <p:blipFill>
          <a:blip r:embed="rId7"/>
          <a:stretch>
            <a:fillRect/>
          </a:stretch>
        </p:blipFill>
        <p:spPr>
          <a:xfrm>
            <a:off x="256674" y="4757139"/>
            <a:ext cx="10507579" cy="192381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320842" y="1523206"/>
            <a:ext cx="4796589" cy="2391068"/>
          </a:xfrm>
          <a:prstGeom prst="rect">
            <a:avLst/>
          </a:prstGeom>
        </p:spPr>
        <p:txBody>
          <a:bodyPr>
            <a:normAutofit/>
          </a:bodyPr>
          <a:lstStyle/>
          <a:p>
            <a:pPr>
              <a:lnSpc>
                <a:spcPct val="100000"/>
              </a:lnSpc>
              <a:spcBef>
                <a:spcPts val="1400"/>
              </a:spcBef>
            </a:pPr>
            <a:r>
              <a:rPr lang="en-US" sz="2000" b="0" i="0" dirty="0">
                <a:solidFill>
                  <a:srgbClr val="202124"/>
                </a:solidFill>
                <a:effectLst/>
                <a:latin typeface="Verdana" panose="020B0604030504040204" pitchFamily="34" charset="0"/>
                <a:ea typeface="Verdana" panose="020B0604030504040204" pitchFamily="34" charset="0"/>
              </a:rPr>
              <a:t>A confusion matrix is </a:t>
            </a:r>
            <a:r>
              <a:rPr lang="en-US" sz="2000" b="1" i="0" dirty="0">
                <a:solidFill>
                  <a:srgbClr val="202124"/>
                </a:solidFill>
                <a:effectLst/>
                <a:latin typeface="Verdana" panose="020B0604030504040204" pitchFamily="34" charset="0"/>
                <a:ea typeface="Verdana" panose="020B0604030504040204" pitchFamily="34" charset="0"/>
              </a:rPr>
              <a:t>a table that</a:t>
            </a:r>
            <a:r>
              <a:rPr lang="en-US" sz="2000" b="0" i="0" dirty="0">
                <a:solidFill>
                  <a:srgbClr val="202124"/>
                </a:solidFill>
                <a:effectLst/>
                <a:latin typeface="Verdana" panose="020B0604030504040204" pitchFamily="34" charset="0"/>
                <a:ea typeface="Verdana" panose="020B0604030504040204" pitchFamily="34" charset="0"/>
              </a:rPr>
              <a:t> is often used to describe the performance of a classification model on a set of test data for which the true values are known.</a:t>
            </a:r>
            <a:endParaRPr lang="en-US" sz="2200" dirty="0">
              <a:solidFill>
                <a:schemeClr val="accent3">
                  <a:lumMod val="25000"/>
                </a:schemeClr>
              </a:solidFill>
              <a:latin typeface="Verdana" panose="020B0604030504040204" pitchFamily="34" charset="0"/>
              <a:ea typeface="Verdana" panose="020B060403050404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Confusion Matrix</a:t>
            </a:r>
          </a:p>
        </p:txBody>
      </p:sp>
      <p:pic>
        <p:nvPicPr>
          <p:cNvPr id="3" name="Picture 2">
            <a:extLst>
              <a:ext uri="{FF2B5EF4-FFF2-40B4-BE49-F238E27FC236}">
                <a16:creationId xmlns:a16="http://schemas.microsoft.com/office/drawing/2014/main" id="{98E189CE-75BC-4F23-93CC-0A48371CFB83}"/>
              </a:ext>
            </a:extLst>
          </p:cNvPr>
          <p:cNvPicPr>
            <a:picLocks noChangeAspect="1"/>
          </p:cNvPicPr>
          <p:nvPr/>
        </p:nvPicPr>
        <p:blipFill>
          <a:blip r:embed="rId3"/>
          <a:stretch>
            <a:fillRect/>
          </a:stretch>
        </p:blipFill>
        <p:spPr>
          <a:xfrm>
            <a:off x="6283857" y="1524779"/>
            <a:ext cx="5221588" cy="4038448"/>
          </a:xfrm>
          <a:prstGeom prst="rect">
            <a:avLst/>
          </a:prstGeom>
        </p:spPr>
      </p:pic>
      <p:pic>
        <p:nvPicPr>
          <p:cNvPr id="7" name="Picture 6">
            <a:extLst>
              <a:ext uri="{FF2B5EF4-FFF2-40B4-BE49-F238E27FC236}">
                <a16:creationId xmlns:a16="http://schemas.microsoft.com/office/drawing/2014/main" id="{4DD6BCAB-1B0C-420A-A3B6-329B494DF468}"/>
              </a:ext>
            </a:extLst>
          </p:cNvPr>
          <p:cNvPicPr>
            <a:picLocks noChangeAspect="1"/>
          </p:cNvPicPr>
          <p:nvPr/>
        </p:nvPicPr>
        <p:blipFill>
          <a:blip r:embed="rId4"/>
          <a:stretch>
            <a:fillRect/>
          </a:stretch>
        </p:blipFill>
        <p:spPr>
          <a:xfrm>
            <a:off x="1200773" y="3842796"/>
            <a:ext cx="2585164" cy="207064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2" y="1541881"/>
            <a:ext cx="10735434" cy="4351337"/>
          </a:xfrm>
          <a:prstGeom prst="rect">
            <a:avLst/>
          </a:prstGeom>
        </p:spPr>
        <p:txBody>
          <a:bodyPr>
            <a:normAutofit/>
          </a:bodyPr>
          <a:lstStyle/>
          <a:p>
            <a:pPr>
              <a:buFont typeface="Wingdings" panose="05000000000000000000" pitchFamily="2" charset="2"/>
              <a:buChar char="q"/>
            </a:pPr>
            <a:r>
              <a:rPr lang="en-US" b="1" i="0" u="none" strike="noStrike" baseline="0" dirty="0">
                <a:solidFill>
                  <a:srgbClr val="000000"/>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We can see that KSC LC-39A had the most successful launches from all the sites.</a:t>
            </a:r>
          </a:p>
          <a:p>
            <a:pPr>
              <a:lnSpc>
                <a:spcPct val="100000"/>
              </a:lnSpc>
              <a:spcBef>
                <a:spcPts val="1400"/>
              </a:spcBef>
              <a:buFont typeface="Wingdings" panose="05000000000000000000" pitchFamily="2" charset="2"/>
              <a:buChar char="q"/>
            </a:pPr>
            <a:endParaRPr lang="en-US" b="1" dirty="0">
              <a:solidFill>
                <a:schemeClr val="accent3">
                  <a:lumMod val="25000"/>
                </a:schemeClr>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endParaRPr>
          </a:p>
          <a:p>
            <a:pPr>
              <a:buFont typeface="Wingdings" panose="05000000000000000000" pitchFamily="2" charset="2"/>
              <a:buChar char="q"/>
            </a:pPr>
            <a:r>
              <a:rPr lang="en-US" b="1" i="0" u="none" strike="noStrike" baseline="0" dirty="0">
                <a:solidFill>
                  <a:srgbClr val="000000"/>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Orbit GEO,HEO,SSO,ES-L1 has the best Success Rate.</a:t>
            </a:r>
          </a:p>
          <a:p>
            <a:pPr>
              <a:lnSpc>
                <a:spcPct val="100000"/>
              </a:lnSpc>
              <a:spcBef>
                <a:spcPts val="1400"/>
              </a:spcBef>
              <a:buFont typeface="Wingdings" panose="05000000000000000000" pitchFamily="2" charset="2"/>
              <a:buChar char="q"/>
            </a:pPr>
            <a:endParaRPr lang="en-US" b="1" dirty="0">
              <a:solidFill>
                <a:schemeClr val="accent3">
                  <a:lumMod val="25000"/>
                </a:schemeClr>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endParaRPr>
          </a:p>
          <a:p>
            <a:pPr>
              <a:buFont typeface="Wingdings" panose="05000000000000000000" pitchFamily="2" charset="2"/>
              <a:buChar char="q"/>
            </a:pPr>
            <a:r>
              <a:rPr lang="en-US" b="1" i="0" u="none" strike="noStrike" baseline="0" dirty="0">
                <a:solidFill>
                  <a:srgbClr val="000000"/>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The Tree Classifier Algorithm is the best for Machine Learning for this dataset.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Conclusions</a:t>
            </a: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81095" y="1630363"/>
            <a:ext cx="9745589" cy="1798637"/>
          </a:xfrm>
          <a:prstGeom prst="rect">
            <a:avLst/>
          </a:prstGeom>
        </p:spPr>
        <p:txBody>
          <a:bodyPr>
            <a:normAutofit/>
          </a:bodyPr>
          <a:lstStyle/>
          <a:p>
            <a:pPr marL="0" indent="0" algn="just">
              <a:lnSpc>
                <a:spcPct val="100000"/>
              </a:lnSpc>
              <a:spcBef>
                <a:spcPts val="1400"/>
              </a:spcBef>
              <a:buNone/>
            </a:pPr>
            <a:r>
              <a:rPr lang="en-US" sz="2200" dirty="0">
                <a:solidFill>
                  <a:schemeClr val="accent3">
                    <a:lumMod val="25000"/>
                  </a:schemeClr>
                </a:solidFill>
                <a:latin typeface="Verdana" panose="020B0604030504040204" pitchFamily="34" charset="0"/>
                <a:ea typeface="Verdana" panose="020B0604030504040204" pitchFamily="34" charset="0"/>
              </a:rPr>
              <a:t>For doing this project we use </a:t>
            </a:r>
            <a:r>
              <a:rPr lang="en-US" sz="2200" dirty="0" err="1">
                <a:solidFill>
                  <a:schemeClr val="accent3">
                    <a:lumMod val="25000"/>
                  </a:schemeClr>
                </a:solidFill>
                <a:latin typeface="Verdana" panose="020B0604030504040204" pitchFamily="34" charset="0"/>
                <a:ea typeface="Verdana" panose="020B0604030504040204" pitchFamily="34" charset="0"/>
              </a:rPr>
              <a:t>Jupyter</a:t>
            </a:r>
            <a:r>
              <a:rPr lang="en-US" sz="2200" dirty="0">
                <a:solidFill>
                  <a:schemeClr val="accent3">
                    <a:lumMod val="25000"/>
                  </a:schemeClr>
                </a:solidFill>
                <a:latin typeface="Verdana" panose="020B0604030504040204" pitchFamily="34" charset="0"/>
                <a:ea typeface="Verdana" panose="020B0604030504040204" pitchFamily="34" charset="0"/>
              </a:rPr>
              <a:t> Lab for our coding in Python language and Microsoft SQL Server Management Studio 18 for Query Language.</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Appendix</a:t>
            </a:r>
          </a:p>
        </p:txBody>
      </p:sp>
      <p:pic>
        <p:nvPicPr>
          <p:cNvPr id="3" name="Picture 2">
            <a:extLst>
              <a:ext uri="{FF2B5EF4-FFF2-40B4-BE49-F238E27FC236}">
                <a16:creationId xmlns:a16="http://schemas.microsoft.com/office/drawing/2014/main" id="{7C14EB49-32A1-475B-BAD5-8182CABFEF9A}"/>
              </a:ext>
            </a:extLst>
          </p:cNvPr>
          <p:cNvPicPr>
            <a:picLocks noChangeAspect="1"/>
          </p:cNvPicPr>
          <p:nvPr/>
        </p:nvPicPr>
        <p:blipFill>
          <a:blip r:embed="rId4"/>
          <a:stretch>
            <a:fillRect/>
          </a:stretch>
        </p:blipFill>
        <p:spPr>
          <a:xfrm>
            <a:off x="6295083" y="2883220"/>
            <a:ext cx="3544967" cy="3436130"/>
          </a:xfrm>
          <a:prstGeom prst="rect">
            <a:avLst/>
          </a:prstGeom>
        </p:spPr>
      </p:pic>
      <p:pic>
        <p:nvPicPr>
          <p:cNvPr id="7" name="Picture 6">
            <a:extLst>
              <a:ext uri="{FF2B5EF4-FFF2-40B4-BE49-F238E27FC236}">
                <a16:creationId xmlns:a16="http://schemas.microsoft.com/office/drawing/2014/main" id="{94749001-A7E6-493B-A565-279F2013528B}"/>
              </a:ext>
            </a:extLst>
          </p:cNvPr>
          <p:cNvPicPr>
            <a:picLocks noChangeAspect="1"/>
          </p:cNvPicPr>
          <p:nvPr/>
        </p:nvPicPr>
        <p:blipFill>
          <a:blip r:embed="rId5"/>
          <a:stretch>
            <a:fillRect/>
          </a:stretch>
        </p:blipFill>
        <p:spPr>
          <a:xfrm>
            <a:off x="952610" y="3784600"/>
            <a:ext cx="4962891" cy="2250440"/>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1347537" y="1441324"/>
            <a:ext cx="10844463"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b="1" u="sng" dirty="0">
                <a:solidFill>
                  <a:schemeClr val="bg1"/>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Executive Summary</a:t>
            </a:r>
          </a:p>
          <a:p>
            <a:pPr>
              <a:lnSpc>
                <a:spcPct val="120000"/>
              </a:lnSpc>
              <a:spcBef>
                <a:spcPts val="1400"/>
              </a:spcBef>
              <a:buFont typeface="Wingdings" panose="05000000000000000000" pitchFamily="2" charset="2"/>
              <a:buChar char="v"/>
            </a:pPr>
            <a:r>
              <a:rPr lang="en-US" sz="6200" dirty="0">
                <a:solidFill>
                  <a:schemeClr val="accent3">
                    <a:lumMod val="25000"/>
                  </a:schemeClr>
                </a:solidFill>
                <a:latin typeface="Verdana" panose="020B0604030504040204" pitchFamily="34" charset="0"/>
                <a:ea typeface="Verdana" panose="020B0604030504040204" pitchFamily="34" charset="0"/>
              </a:rPr>
              <a:t>Data collection methodology:</a:t>
            </a:r>
            <a:endParaRPr lang="en-US" sz="6200" b="0" i="0" u="none" strike="noStrike" baseline="0" dirty="0">
              <a:latin typeface="Calibri" panose="020F0502020204030204" pitchFamily="34" charset="0"/>
            </a:endParaRPr>
          </a:p>
          <a:p>
            <a:pPr marL="457200" lvl="1" indent="0">
              <a:buNone/>
            </a:pPr>
            <a:r>
              <a:rPr lang="en-US" sz="5500" b="0" i="0" u="none" strike="noStrike" baseline="0" dirty="0">
                <a:latin typeface="Verdana" panose="020B0604030504040204" pitchFamily="34" charset="0"/>
                <a:ea typeface="Verdana" panose="020B0604030504040204" pitchFamily="34" charset="0"/>
              </a:rPr>
              <a:t>SpaceX Rest API </a:t>
            </a:r>
          </a:p>
          <a:p>
            <a:pPr marL="457200" lvl="1" indent="0">
              <a:buNone/>
            </a:pPr>
            <a:r>
              <a:rPr lang="en-US" sz="5500" b="0" i="0" u="none" strike="noStrike" baseline="0" dirty="0">
                <a:latin typeface="Verdana" panose="020B0604030504040204" pitchFamily="34" charset="0"/>
                <a:ea typeface="Verdana" panose="020B0604030504040204" pitchFamily="34" charset="0"/>
              </a:rPr>
              <a:t>Web Scrapping from Wikipedia</a:t>
            </a:r>
            <a:endParaRPr lang="en-US" sz="5500" dirty="0">
              <a:solidFill>
                <a:schemeClr val="accent3">
                  <a:lumMod val="25000"/>
                </a:schemeClr>
              </a:solidFill>
              <a:latin typeface="Verdana" panose="020B0604030504040204" pitchFamily="34" charset="0"/>
              <a:ea typeface="Verdana" panose="020B0604030504040204" pitchFamily="34" charset="0"/>
            </a:endParaRPr>
          </a:p>
          <a:p>
            <a:pPr>
              <a:lnSpc>
                <a:spcPct val="120000"/>
              </a:lnSpc>
              <a:spcBef>
                <a:spcPts val="1400"/>
              </a:spcBef>
              <a:buFont typeface="Wingdings" panose="05000000000000000000" pitchFamily="2" charset="2"/>
              <a:buChar char="v"/>
            </a:pPr>
            <a:r>
              <a:rPr lang="en-US" sz="6200" dirty="0">
                <a:solidFill>
                  <a:schemeClr val="accent3">
                    <a:lumMod val="25000"/>
                  </a:schemeClr>
                </a:solidFill>
                <a:latin typeface="Verdana" panose="020B0604030504040204" pitchFamily="34" charset="0"/>
                <a:ea typeface="Verdana" panose="020B0604030504040204" pitchFamily="34" charset="0"/>
              </a:rPr>
              <a:t>Perform data wrangling</a:t>
            </a:r>
            <a:endParaRPr lang="en-US" sz="6200" b="0" i="0" u="none" strike="noStrike" baseline="0" dirty="0">
              <a:latin typeface="Calibri" panose="020F0502020204030204" pitchFamily="34" charset="0"/>
            </a:endParaRPr>
          </a:p>
          <a:p>
            <a:pPr marL="457200" lvl="1" indent="0">
              <a:buNone/>
            </a:pPr>
            <a:r>
              <a:rPr lang="en-US" sz="5600" dirty="0">
                <a:latin typeface="Verdana" panose="020B0604030504040204" pitchFamily="34" charset="0"/>
                <a:ea typeface="Verdana" panose="020B0604030504040204" pitchFamily="34" charset="0"/>
              </a:rPr>
              <a:t>One Hot Encoding data fields for Machine Learning and dropping irrelevant columns</a:t>
            </a:r>
          </a:p>
          <a:p>
            <a:pPr>
              <a:lnSpc>
                <a:spcPct val="120000"/>
              </a:lnSpc>
              <a:spcBef>
                <a:spcPts val="1400"/>
              </a:spcBef>
              <a:buFont typeface="Wingdings" panose="05000000000000000000" pitchFamily="2" charset="2"/>
              <a:buChar char="v"/>
            </a:pPr>
            <a:r>
              <a:rPr lang="en-US" sz="6200" dirty="0">
                <a:solidFill>
                  <a:schemeClr val="accent3">
                    <a:lumMod val="25000"/>
                  </a:schemeClr>
                </a:solidFill>
                <a:latin typeface="Verdana" panose="020B0604030504040204" pitchFamily="34" charset="0"/>
                <a:ea typeface="Verdana" panose="020B0604030504040204" pitchFamily="34" charset="0"/>
              </a:rPr>
              <a:t>Perform exploratory data analysis (EDA) using visualization and SQL</a:t>
            </a:r>
          </a:p>
          <a:p>
            <a:pPr>
              <a:lnSpc>
                <a:spcPct val="120000"/>
              </a:lnSpc>
              <a:spcBef>
                <a:spcPts val="1400"/>
              </a:spcBef>
              <a:buFont typeface="Wingdings" panose="05000000000000000000" pitchFamily="2" charset="2"/>
              <a:buChar char="v"/>
            </a:pPr>
            <a:r>
              <a:rPr lang="en-US" sz="6200" dirty="0">
                <a:solidFill>
                  <a:schemeClr val="accent3">
                    <a:lumMod val="25000"/>
                  </a:schemeClr>
                </a:solidFill>
                <a:latin typeface="Verdana" panose="020B0604030504040204" pitchFamily="34" charset="0"/>
                <a:ea typeface="Verdana" panose="020B0604030504040204" pitchFamily="34" charset="0"/>
              </a:rPr>
              <a:t>Perform interactive visual analytics using Folium and Plotly Dash</a:t>
            </a:r>
          </a:p>
          <a:p>
            <a:pPr>
              <a:lnSpc>
                <a:spcPct val="120000"/>
              </a:lnSpc>
              <a:spcBef>
                <a:spcPts val="1400"/>
              </a:spcBef>
              <a:buFont typeface="Wingdings" panose="05000000000000000000" pitchFamily="2" charset="2"/>
              <a:buChar char="v"/>
            </a:pPr>
            <a:r>
              <a:rPr lang="en-US" sz="6200" dirty="0">
                <a:solidFill>
                  <a:schemeClr val="accent3">
                    <a:lumMod val="25000"/>
                  </a:schemeClr>
                </a:solidFill>
                <a:latin typeface="Verdana" panose="020B0604030504040204" pitchFamily="34" charset="0"/>
                <a:ea typeface="Verdana" panose="020B0604030504040204" pitchFamily="34" charset="0"/>
              </a:rPr>
              <a:t>Perform predictive analysis using classification models</a:t>
            </a:r>
          </a:p>
          <a:p>
            <a:pPr marL="457200" lvl="1" indent="0">
              <a:lnSpc>
                <a:spcPct val="120000"/>
              </a:lnSpc>
              <a:spcBef>
                <a:spcPts val="1400"/>
              </a:spcBef>
              <a:buNone/>
            </a:pPr>
            <a:r>
              <a:rPr lang="en-US" sz="5500" dirty="0">
                <a:latin typeface="Verdana" panose="020B0604030504040204" pitchFamily="34" charset="0"/>
                <a:ea typeface="Verdana" panose="020B0604030504040204" pitchFamily="34" charset="0"/>
              </a:rPr>
              <a:t>How to build, tune, evaluate classification models</a:t>
            </a:r>
          </a:p>
          <a:p>
            <a:pPr>
              <a:lnSpc>
                <a:spcPct val="120000"/>
              </a:lnSpc>
              <a:spcBef>
                <a:spcPts val="1400"/>
              </a:spcBef>
            </a:pPr>
            <a:endParaRPr lang="en-US" sz="8800" dirty="0">
              <a:solidFill>
                <a:schemeClr val="accent3">
                  <a:lumMod val="25000"/>
                </a:schemeClr>
              </a:solidFill>
              <a:latin typeface="Verdana" panose="020B0604030504040204" pitchFamily="34" charset="0"/>
              <a:ea typeface="Verdana" panose="020B0604030504040204" pitchFamily="34" charset="0"/>
            </a:endParaRPr>
          </a:p>
          <a:p>
            <a:pPr>
              <a:lnSpc>
                <a:spcPct val="100000"/>
              </a:lnSpc>
              <a:spcBef>
                <a:spcPts val="1400"/>
              </a:spcBef>
            </a:pPr>
            <a:endParaRPr lang="en-US" sz="2200" dirty="0">
              <a:solidFill>
                <a:schemeClr val="accent3">
                  <a:lumMod val="25000"/>
                </a:schemeClr>
              </a:solidFill>
              <a:latin typeface="Verdana" panose="020B0604030504040204" pitchFamily="34" charset="0"/>
              <a:ea typeface="Verdana" panose="020B0604030504040204" pitchFamily="34" charset="0"/>
            </a:endParaRPr>
          </a:p>
          <a:p>
            <a:pPr>
              <a:lnSpc>
                <a:spcPct val="100000"/>
              </a:lnSpc>
              <a:spcBef>
                <a:spcPts val="1400"/>
              </a:spcBef>
            </a:pPr>
            <a:endParaRPr lang="en-US" sz="2200" dirty="0">
              <a:solidFill>
                <a:schemeClr val="accent3">
                  <a:lumMod val="25000"/>
                </a:schemeClr>
              </a:solidFill>
              <a:latin typeface="Verdana" panose="020B0604030504040204" pitchFamily="34" charset="0"/>
              <a:ea typeface="Verdana" panose="020B0604030504040204" pitchFamily="34" charset="0"/>
            </a:endParaRPr>
          </a:p>
          <a:p>
            <a:pPr>
              <a:lnSpc>
                <a:spcPct val="100000"/>
              </a:lnSpc>
              <a:spcBef>
                <a:spcPts val="1400"/>
              </a:spcBef>
            </a:pPr>
            <a:endParaRPr lang="en-US" sz="2200" dirty="0">
              <a:solidFill>
                <a:schemeClr val="accent3">
                  <a:lumMod val="25000"/>
                </a:schemeClr>
              </a:solidFill>
              <a:latin typeface="Verdana" panose="020B0604030504040204" pitchFamily="34" charset="0"/>
              <a:ea typeface="Verdana" panose="020B0604030504040204" pitchFamily="34" charset="0"/>
            </a:endParaRPr>
          </a:p>
          <a:p>
            <a:pPr>
              <a:lnSpc>
                <a:spcPct val="100000"/>
              </a:lnSpc>
              <a:spcBef>
                <a:spcPts val="1400"/>
              </a:spcBef>
            </a:pPr>
            <a:endParaRPr lang="en-US" sz="2200" dirty="0">
              <a:solidFill>
                <a:schemeClr val="accent3">
                  <a:lumMod val="25000"/>
                </a:schemeClr>
              </a:solidFill>
              <a:latin typeface="Verdana" panose="020B0604030504040204" pitchFamily="34" charset="0"/>
              <a:ea typeface="Verdana" panose="020B0604030504040204" pitchFamily="34" charset="0"/>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1347537" y="565856"/>
            <a:ext cx="11022955" cy="54904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Methodology</a:t>
            </a:r>
          </a:p>
        </p:txBody>
      </p:sp>
    </p:spTree>
    <p:extLst>
      <p:ext uri="{BB962C8B-B14F-4D97-AF65-F5344CB8AC3E}">
        <p14:creationId xmlns:p14="http://schemas.microsoft.com/office/powerpoint/2010/main" val="1553432724"/>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786178" y="1170996"/>
            <a:ext cx="9401175" cy="3439719"/>
          </a:xfrm>
          <a:prstGeom prst="rect">
            <a:avLst/>
          </a:prstGeom>
        </p:spPr>
        <p:txBody>
          <a:bodyPr>
            <a:normAutofit/>
          </a:bodyPr>
          <a:lstStyle/>
          <a:p>
            <a:pPr>
              <a:lnSpc>
                <a:spcPct val="100000"/>
              </a:lnSpc>
              <a:spcBef>
                <a:spcPts val="1400"/>
              </a:spcBef>
            </a:pPr>
            <a:r>
              <a:rPr lang="en-US" sz="2600" b="1" u="sng" dirty="0">
                <a:solidFill>
                  <a:schemeClr val="accent3">
                    <a:lumMod val="25000"/>
                  </a:schemeClr>
                </a:solidFill>
                <a:latin typeface="Verdana" panose="020B0604030504040204" pitchFamily="34" charset="0"/>
                <a:ea typeface="Verdana" panose="020B0604030504040204" pitchFamily="34" charset="0"/>
              </a:rPr>
              <a:t>Describe how data sets were collected</a:t>
            </a:r>
            <a:r>
              <a:rPr lang="en-US" sz="2200" dirty="0">
                <a:solidFill>
                  <a:schemeClr val="accent3">
                    <a:lumMod val="25000"/>
                  </a:schemeClr>
                </a:solidFill>
                <a:latin typeface="Abadi" panose="020B0604020104020204" pitchFamily="34" charset="0"/>
              </a:rPr>
              <a:t>. </a:t>
            </a:r>
            <a:endParaRPr lang="en-US" sz="1800" b="0" i="0" u="none" strike="noStrike" baseline="0" dirty="0">
              <a:solidFill>
                <a:srgbClr val="000000"/>
              </a:solidFill>
              <a:latin typeface="Arial" panose="020B0604020202020204" pitchFamily="34" charset="0"/>
            </a:endParaRPr>
          </a:p>
          <a:p>
            <a:endParaRPr lang="en-US" sz="1800" b="0" i="0" u="none" strike="noStrike" baseline="0" dirty="0">
              <a:latin typeface="Arial" panose="020B0604020202020204" pitchFamily="34" charset="0"/>
            </a:endParaRPr>
          </a:p>
          <a:p>
            <a:pPr marL="457200" lvl="1" indent="0" algn="just">
              <a:buNone/>
            </a:pPr>
            <a:r>
              <a:rPr lang="en-US" sz="1600" b="0" i="0" u="none" strike="noStrike" baseline="0" dirty="0">
                <a:solidFill>
                  <a:schemeClr val="bg1"/>
                </a:solidFill>
                <a:latin typeface="Verdana" panose="020B0604030504040204" pitchFamily="34" charset="0"/>
                <a:ea typeface="Verdana" panose="020B0604030504040204" pitchFamily="34" charset="0"/>
              </a:rPr>
              <a:t>We worked with SpaceX launch data that is gathered from the SpaceX REST API.</a:t>
            </a:r>
          </a:p>
          <a:p>
            <a:pPr marL="457200" lvl="1" indent="0" algn="just">
              <a:buNone/>
            </a:pPr>
            <a:r>
              <a:rPr lang="en-US" sz="1600" b="0" i="0" u="none" strike="noStrike" baseline="0" dirty="0">
                <a:solidFill>
                  <a:schemeClr val="bg1"/>
                </a:solidFill>
                <a:latin typeface="Verdana" panose="020B0604030504040204" pitchFamily="34" charset="0"/>
                <a:ea typeface="Verdana" panose="020B0604030504040204" pitchFamily="34" charset="0"/>
              </a:rPr>
              <a:t>payload delivered, launch specifications, landing specifications, and landing outcome.</a:t>
            </a:r>
          </a:p>
          <a:p>
            <a:pPr marL="457200" lvl="1" indent="0" algn="just">
              <a:buNone/>
            </a:pPr>
            <a:r>
              <a:rPr lang="en-US" sz="1600" b="0" i="0" u="none" strike="noStrike" baseline="0" dirty="0">
                <a:solidFill>
                  <a:schemeClr val="bg1"/>
                </a:solidFill>
                <a:latin typeface="Verdana" panose="020B0604030504040204" pitchFamily="34" charset="0"/>
                <a:ea typeface="Verdana" panose="020B0604030504040204" pitchFamily="34" charset="0"/>
              </a:rPr>
              <a:t>The SpaceX REST API endpoints, or URL, starts with api.spacexdata.com/v4/.</a:t>
            </a:r>
          </a:p>
          <a:p>
            <a:pPr marL="457200" lvl="1" indent="0" algn="just">
              <a:buNone/>
            </a:pPr>
            <a:r>
              <a:rPr lang="en-US" sz="1600" b="0" i="0" u="none" strike="noStrike" baseline="0" dirty="0">
                <a:solidFill>
                  <a:schemeClr val="bg1"/>
                </a:solidFill>
                <a:latin typeface="Verdana" panose="020B0604030504040204" pitchFamily="34" charset="0"/>
                <a:ea typeface="Verdana" panose="020B0604030504040204" pitchFamily="34" charset="0"/>
              </a:rPr>
              <a:t>Another popular data source for obtaining Falcon 9 Launch data is web scraping Wikipedia using BeautifulSoup.</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1786178" y="605638"/>
            <a:ext cx="10515600" cy="54904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Data Collection</a:t>
            </a:r>
          </a:p>
        </p:txBody>
      </p:sp>
      <p:sp>
        <p:nvSpPr>
          <p:cNvPr id="2" name="TextBox 1">
            <a:extLst>
              <a:ext uri="{FF2B5EF4-FFF2-40B4-BE49-F238E27FC236}">
                <a16:creationId xmlns:a16="http://schemas.microsoft.com/office/drawing/2014/main" id="{8332935C-AED2-4BB5-9BF7-6354DF64320E}"/>
              </a:ext>
            </a:extLst>
          </p:cNvPr>
          <p:cNvSpPr txBox="1"/>
          <p:nvPr/>
        </p:nvSpPr>
        <p:spPr>
          <a:xfrm>
            <a:off x="1983783" y="4622021"/>
            <a:ext cx="2154264" cy="338554"/>
          </a:xfrm>
          <a:prstGeom prst="rect">
            <a:avLst/>
          </a:prstGeom>
          <a:noFill/>
        </p:spPr>
        <p:txBody>
          <a:bodyPr wrap="square" rtlCol="0">
            <a:spAutoFit/>
          </a:bodyPr>
          <a:lstStyle/>
          <a:p>
            <a:r>
              <a:rPr lang="en-US" sz="1600" b="1" dirty="0">
                <a:solidFill>
                  <a:schemeClr val="bg1"/>
                </a:solidFill>
              </a:rPr>
              <a:t>SpaceX Reset API</a:t>
            </a:r>
          </a:p>
        </p:txBody>
      </p:sp>
      <p:sp>
        <p:nvSpPr>
          <p:cNvPr id="7" name="TextBox 6">
            <a:extLst>
              <a:ext uri="{FF2B5EF4-FFF2-40B4-BE49-F238E27FC236}">
                <a16:creationId xmlns:a16="http://schemas.microsoft.com/office/drawing/2014/main" id="{AB1C3C63-2353-4F48-85EE-1C1F49B70700}"/>
              </a:ext>
            </a:extLst>
          </p:cNvPr>
          <p:cNvSpPr txBox="1"/>
          <p:nvPr/>
        </p:nvSpPr>
        <p:spPr>
          <a:xfrm>
            <a:off x="4889714" y="4632245"/>
            <a:ext cx="2154264" cy="338554"/>
          </a:xfrm>
          <a:prstGeom prst="rect">
            <a:avLst/>
          </a:prstGeom>
          <a:noFill/>
        </p:spPr>
        <p:txBody>
          <a:bodyPr wrap="square" rtlCol="0">
            <a:spAutoFit/>
          </a:bodyPr>
          <a:lstStyle/>
          <a:p>
            <a:r>
              <a:rPr lang="en-US" sz="1600" b="1" dirty="0">
                <a:solidFill>
                  <a:schemeClr val="bg1"/>
                </a:solidFill>
              </a:rPr>
              <a:t>Getting .json file</a:t>
            </a:r>
          </a:p>
        </p:txBody>
      </p:sp>
      <p:sp>
        <p:nvSpPr>
          <p:cNvPr id="8" name="TextBox 7">
            <a:extLst>
              <a:ext uri="{FF2B5EF4-FFF2-40B4-BE49-F238E27FC236}">
                <a16:creationId xmlns:a16="http://schemas.microsoft.com/office/drawing/2014/main" id="{1F4E869E-D1E6-4286-B785-EF4949EA43EF}"/>
              </a:ext>
            </a:extLst>
          </p:cNvPr>
          <p:cNvSpPr txBox="1"/>
          <p:nvPr/>
        </p:nvSpPr>
        <p:spPr>
          <a:xfrm>
            <a:off x="7707823" y="4644784"/>
            <a:ext cx="4357608" cy="584775"/>
          </a:xfrm>
          <a:prstGeom prst="rect">
            <a:avLst/>
          </a:prstGeom>
          <a:noFill/>
        </p:spPr>
        <p:txBody>
          <a:bodyPr wrap="square" rtlCol="0">
            <a:spAutoFit/>
          </a:bodyPr>
          <a:lstStyle/>
          <a:p>
            <a:r>
              <a:rPr lang="en-US" sz="1600" b="1" dirty="0">
                <a:solidFill>
                  <a:schemeClr val="bg1"/>
                </a:solidFill>
              </a:rPr>
              <a:t>Normalize Data and Converting to .csv file.</a:t>
            </a:r>
          </a:p>
        </p:txBody>
      </p:sp>
      <p:cxnSp>
        <p:nvCxnSpPr>
          <p:cNvPr id="4" name="Straight Arrow Connector 3">
            <a:extLst>
              <a:ext uri="{FF2B5EF4-FFF2-40B4-BE49-F238E27FC236}">
                <a16:creationId xmlns:a16="http://schemas.microsoft.com/office/drawing/2014/main" id="{A43CE3E9-73B5-4B08-8D3C-739B20A28B89}"/>
              </a:ext>
            </a:extLst>
          </p:cNvPr>
          <p:cNvCxnSpPr>
            <a:cxnSpLocks/>
          </p:cNvCxnSpPr>
          <p:nvPr/>
        </p:nvCxnSpPr>
        <p:spPr>
          <a:xfrm flipV="1">
            <a:off x="3887491" y="4782236"/>
            <a:ext cx="1002223" cy="258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4794BBA-4110-4086-B2C1-1EA174CDAFEA}"/>
              </a:ext>
            </a:extLst>
          </p:cNvPr>
          <p:cNvCxnSpPr>
            <a:cxnSpLocks/>
          </p:cNvCxnSpPr>
          <p:nvPr/>
        </p:nvCxnSpPr>
        <p:spPr>
          <a:xfrm>
            <a:off x="6664410" y="4833043"/>
            <a:ext cx="965572"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931DDCF-C909-4C86-B182-12FBF459825B}"/>
              </a:ext>
            </a:extLst>
          </p:cNvPr>
          <p:cNvSpPr txBox="1"/>
          <p:nvPr/>
        </p:nvSpPr>
        <p:spPr>
          <a:xfrm>
            <a:off x="2061343" y="5194809"/>
            <a:ext cx="1929819" cy="584775"/>
          </a:xfrm>
          <a:prstGeom prst="rect">
            <a:avLst/>
          </a:prstGeom>
          <a:noFill/>
        </p:spPr>
        <p:txBody>
          <a:bodyPr wrap="square" rtlCol="0">
            <a:spAutoFit/>
          </a:bodyPr>
          <a:lstStyle/>
          <a:p>
            <a:r>
              <a:rPr lang="en-US" sz="1600" b="1" dirty="0">
                <a:solidFill>
                  <a:schemeClr val="bg1"/>
                </a:solidFill>
              </a:rPr>
              <a:t>Getting HTML file from Wikipedia</a:t>
            </a:r>
          </a:p>
        </p:txBody>
      </p:sp>
      <p:sp>
        <p:nvSpPr>
          <p:cNvPr id="15" name="TextBox 14">
            <a:extLst>
              <a:ext uri="{FF2B5EF4-FFF2-40B4-BE49-F238E27FC236}">
                <a16:creationId xmlns:a16="http://schemas.microsoft.com/office/drawing/2014/main" id="{D324098C-39A6-4654-A079-76ECBA2E78A7}"/>
              </a:ext>
            </a:extLst>
          </p:cNvPr>
          <p:cNvSpPr txBox="1"/>
          <p:nvPr/>
        </p:nvSpPr>
        <p:spPr>
          <a:xfrm>
            <a:off x="4733440" y="5306801"/>
            <a:ext cx="2154264" cy="584775"/>
          </a:xfrm>
          <a:prstGeom prst="rect">
            <a:avLst/>
          </a:prstGeom>
          <a:noFill/>
        </p:spPr>
        <p:txBody>
          <a:bodyPr wrap="square" rtlCol="0">
            <a:spAutoFit/>
          </a:bodyPr>
          <a:lstStyle/>
          <a:p>
            <a:pPr algn="ctr"/>
            <a:r>
              <a:rPr lang="en-US" sz="1600" b="1" dirty="0">
                <a:solidFill>
                  <a:schemeClr val="bg1"/>
                </a:solidFill>
              </a:rPr>
              <a:t>Using BeautifulSoup for preparing data</a:t>
            </a:r>
          </a:p>
        </p:txBody>
      </p:sp>
      <p:sp>
        <p:nvSpPr>
          <p:cNvPr id="17" name="TextBox 16">
            <a:extLst>
              <a:ext uri="{FF2B5EF4-FFF2-40B4-BE49-F238E27FC236}">
                <a16:creationId xmlns:a16="http://schemas.microsoft.com/office/drawing/2014/main" id="{8B067FE9-CA3B-4460-BAE1-2C6A7D95B864}"/>
              </a:ext>
            </a:extLst>
          </p:cNvPr>
          <p:cNvSpPr txBox="1"/>
          <p:nvPr/>
        </p:nvSpPr>
        <p:spPr>
          <a:xfrm>
            <a:off x="7629982" y="5446413"/>
            <a:ext cx="4357608" cy="584775"/>
          </a:xfrm>
          <a:prstGeom prst="rect">
            <a:avLst/>
          </a:prstGeom>
          <a:noFill/>
        </p:spPr>
        <p:txBody>
          <a:bodyPr wrap="square" rtlCol="0">
            <a:spAutoFit/>
          </a:bodyPr>
          <a:lstStyle/>
          <a:p>
            <a:r>
              <a:rPr lang="en-US" sz="1600" b="1" dirty="0">
                <a:solidFill>
                  <a:schemeClr val="bg1"/>
                </a:solidFill>
              </a:rPr>
              <a:t>Normalize Data and Converting to .csv file.</a:t>
            </a:r>
          </a:p>
        </p:txBody>
      </p:sp>
      <p:cxnSp>
        <p:nvCxnSpPr>
          <p:cNvPr id="18" name="Straight Arrow Connector 17">
            <a:extLst>
              <a:ext uri="{FF2B5EF4-FFF2-40B4-BE49-F238E27FC236}">
                <a16:creationId xmlns:a16="http://schemas.microsoft.com/office/drawing/2014/main" id="{D454F721-74C0-4CC9-8F0F-1F71FC7A45F1}"/>
              </a:ext>
            </a:extLst>
          </p:cNvPr>
          <p:cNvCxnSpPr>
            <a:cxnSpLocks/>
          </p:cNvCxnSpPr>
          <p:nvPr/>
        </p:nvCxnSpPr>
        <p:spPr>
          <a:xfrm>
            <a:off x="6832167" y="5590423"/>
            <a:ext cx="611536" cy="516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9C8DABC-3D83-48C7-B1D9-7AC619C3377A}"/>
              </a:ext>
            </a:extLst>
          </p:cNvPr>
          <p:cNvCxnSpPr>
            <a:cxnSpLocks/>
          </p:cNvCxnSpPr>
          <p:nvPr/>
        </p:nvCxnSpPr>
        <p:spPr>
          <a:xfrm flipV="1">
            <a:off x="3784170" y="5521642"/>
            <a:ext cx="896318" cy="258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1185213" y="635524"/>
            <a:ext cx="10515600" cy="54904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Data Collection – SpaceX API</a:t>
            </a:r>
          </a:p>
        </p:txBody>
      </p:sp>
      <p:pic>
        <p:nvPicPr>
          <p:cNvPr id="21" name="Picture 20">
            <a:extLst>
              <a:ext uri="{FF2B5EF4-FFF2-40B4-BE49-F238E27FC236}">
                <a16:creationId xmlns:a16="http://schemas.microsoft.com/office/drawing/2014/main" id="{CDFAB7DF-0DD4-4115-8959-1D9688F4BE65}"/>
              </a:ext>
            </a:extLst>
          </p:cNvPr>
          <p:cNvPicPr>
            <a:picLocks noChangeAspect="1"/>
          </p:cNvPicPr>
          <p:nvPr/>
        </p:nvPicPr>
        <p:blipFill>
          <a:blip r:embed="rId3"/>
          <a:stretch>
            <a:fillRect/>
          </a:stretch>
        </p:blipFill>
        <p:spPr>
          <a:xfrm>
            <a:off x="6790026" y="1456533"/>
            <a:ext cx="5038095" cy="1361905"/>
          </a:xfrm>
          <a:prstGeom prst="rect">
            <a:avLst/>
          </a:prstGeom>
        </p:spPr>
      </p:pic>
      <p:pic>
        <p:nvPicPr>
          <p:cNvPr id="23" name="Picture 22">
            <a:extLst>
              <a:ext uri="{FF2B5EF4-FFF2-40B4-BE49-F238E27FC236}">
                <a16:creationId xmlns:a16="http://schemas.microsoft.com/office/drawing/2014/main" id="{9B0A0D68-BF48-4736-9530-BD50B7657FF4}"/>
              </a:ext>
            </a:extLst>
          </p:cNvPr>
          <p:cNvPicPr>
            <a:picLocks noChangeAspect="1"/>
          </p:cNvPicPr>
          <p:nvPr/>
        </p:nvPicPr>
        <p:blipFill>
          <a:blip r:embed="rId4"/>
          <a:stretch>
            <a:fillRect/>
          </a:stretch>
        </p:blipFill>
        <p:spPr>
          <a:xfrm>
            <a:off x="363879" y="1603978"/>
            <a:ext cx="5771429" cy="952381"/>
          </a:xfrm>
          <a:prstGeom prst="rect">
            <a:avLst/>
          </a:prstGeom>
        </p:spPr>
      </p:pic>
      <p:pic>
        <p:nvPicPr>
          <p:cNvPr id="25" name="Picture 24">
            <a:extLst>
              <a:ext uri="{FF2B5EF4-FFF2-40B4-BE49-F238E27FC236}">
                <a16:creationId xmlns:a16="http://schemas.microsoft.com/office/drawing/2014/main" id="{FED37940-54CE-4CE0-ACF8-725B7DFB7CCA}"/>
              </a:ext>
            </a:extLst>
          </p:cNvPr>
          <p:cNvPicPr>
            <a:picLocks noChangeAspect="1"/>
          </p:cNvPicPr>
          <p:nvPr/>
        </p:nvPicPr>
        <p:blipFill>
          <a:blip r:embed="rId5"/>
          <a:stretch>
            <a:fillRect/>
          </a:stretch>
        </p:blipFill>
        <p:spPr>
          <a:xfrm>
            <a:off x="563655" y="2981819"/>
            <a:ext cx="2819048" cy="3419048"/>
          </a:xfrm>
          <a:prstGeom prst="rect">
            <a:avLst/>
          </a:prstGeom>
        </p:spPr>
      </p:pic>
      <p:pic>
        <p:nvPicPr>
          <p:cNvPr id="27" name="Picture 26">
            <a:extLst>
              <a:ext uri="{FF2B5EF4-FFF2-40B4-BE49-F238E27FC236}">
                <a16:creationId xmlns:a16="http://schemas.microsoft.com/office/drawing/2014/main" id="{69F8EB68-78C1-4780-9512-9960BB855520}"/>
              </a:ext>
            </a:extLst>
          </p:cNvPr>
          <p:cNvPicPr>
            <a:picLocks noChangeAspect="1"/>
          </p:cNvPicPr>
          <p:nvPr/>
        </p:nvPicPr>
        <p:blipFill>
          <a:blip r:embed="rId6"/>
          <a:stretch>
            <a:fillRect/>
          </a:stretch>
        </p:blipFill>
        <p:spPr>
          <a:xfrm>
            <a:off x="5066880" y="3159461"/>
            <a:ext cx="6019048" cy="742857"/>
          </a:xfrm>
          <a:prstGeom prst="rect">
            <a:avLst/>
          </a:prstGeom>
        </p:spPr>
      </p:pic>
      <p:pic>
        <p:nvPicPr>
          <p:cNvPr id="29" name="Picture 28">
            <a:extLst>
              <a:ext uri="{FF2B5EF4-FFF2-40B4-BE49-F238E27FC236}">
                <a16:creationId xmlns:a16="http://schemas.microsoft.com/office/drawing/2014/main" id="{8D192702-41FB-49FF-ACF9-D23BDA8AAA8E}"/>
              </a:ext>
            </a:extLst>
          </p:cNvPr>
          <p:cNvPicPr>
            <a:picLocks noChangeAspect="1"/>
          </p:cNvPicPr>
          <p:nvPr/>
        </p:nvPicPr>
        <p:blipFill>
          <a:blip r:embed="rId7"/>
          <a:stretch>
            <a:fillRect/>
          </a:stretch>
        </p:blipFill>
        <p:spPr>
          <a:xfrm>
            <a:off x="5733546" y="4205628"/>
            <a:ext cx="4933333" cy="971429"/>
          </a:xfrm>
          <a:prstGeom prst="rect">
            <a:avLst/>
          </a:prstGeom>
        </p:spPr>
      </p:pic>
      <p:pic>
        <p:nvPicPr>
          <p:cNvPr id="31" name="Picture 30">
            <a:extLst>
              <a:ext uri="{FF2B5EF4-FFF2-40B4-BE49-F238E27FC236}">
                <a16:creationId xmlns:a16="http://schemas.microsoft.com/office/drawing/2014/main" id="{960A5CD4-C8BD-4F59-85CD-D9B54A13F3D1}"/>
              </a:ext>
            </a:extLst>
          </p:cNvPr>
          <p:cNvPicPr>
            <a:picLocks noChangeAspect="1"/>
          </p:cNvPicPr>
          <p:nvPr/>
        </p:nvPicPr>
        <p:blipFill>
          <a:blip r:embed="rId8"/>
          <a:stretch>
            <a:fillRect/>
          </a:stretch>
        </p:blipFill>
        <p:spPr>
          <a:xfrm>
            <a:off x="5857355" y="5686987"/>
            <a:ext cx="4685714" cy="676190"/>
          </a:xfrm>
          <a:prstGeom prst="rect">
            <a:avLst/>
          </a:prstGeom>
        </p:spPr>
      </p:pic>
      <p:cxnSp>
        <p:nvCxnSpPr>
          <p:cNvPr id="42" name="Straight Arrow Connector 41">
            <a:extLst>
              <a:ext uri="{FF2B5EF4-FFF2-40B4-BE49-F238E27FC236}">
                <a16:creationId xmlns:a16="http://schemas.microsoft.com/office/drawing/2014/main" id="{0B22B6C5-C3FA-4494-98E5-FC16B1B1E5C0}"/>
              </a:ext>
            </a:extLst>
          </p:cNvPr>
          <p:cNvCxnSpPr>
            <a:cxnSpLocks/>
          </p:cNvCxnSpPr>
          <p:nvPr/>
        </p:nvCxnSpPr>
        <p:spPr>
          <a:xfrm flipH="1" flipV="1">
            <a:off x="6115654" y="2137485"/>
            <a:ext cx="654718" cy="1"/>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F6E0CBB-BBE8-4A5A-AAE2-1AB15DCBEBA4}"/>
              </a:ext>
            </a:extLst>
          </p:cNvPr>
          <p:cNvCxnSpPr>
            <a:cxnSpLocks/>
          </p:cNvCxnSpPr>
          <p:nvPr/>
        </p:nvCxnSpPr>
        <p:spPr>
          <a:xfrm>
            <a:off x="1928074" y="2551138"/>
            <a:ext cx="0" cy="476876"/>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511B406-01FD-488A-80BC-FB098667DC58}"/>
              </a:ext>
            </a:extLst>
          </p:cNvPr>
          <p:cNvCxnSpPr>
            <a:cxnSpLocks/>
            <a:endCxn id="27" idx="1"/>
          </p:cNvCxnSpPr>
          <p:nvPr/>
        </p:nvCxnSpPr>
        <p:spPr>
          <a:xfrm flipV="1">
            <a:off x="3382703" y="3530890"/>
            <a:ext cx="1684177" cy="1626"/>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51C989D-17A9-4DDE-89BD-9D6B31338CA7}"/>
              </a:ext>
            </a:extLst>
          </p:cNvPr>
          <p:cNvCxnSpPr>
            <a:cxnSpLocks/>
            <a:endCxn id="29" idx="0"/>
          </p:cNvCxnSpPr>
          <p:nvPr/>
        </p:nvCxnSpPr>
        <p:spPr>
          <a:xfrm flipH="1">
            <a:off x="8200213" y="3902318"/>
            <a:ext cx="554" cy="30331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D8110C98-436F-441E-A2B7-C42E318DEB9B}"/>
              </a:ext>
            </a:extLst>
          </p:cNvPr>
          <p:cNvCxnSpPr>
            <a:cxnSpLocks/>
            <a:endCxn id="31" idx="0"/>
          </p:cNvCxnSpPr>
          <p:nvPr/>
        </p:nvCxnSpPr>
        <p:spPr>
          <a:xfrm>
            <a:off x="8200212" y="5177057"/>
            <a:ext cx="0" cy="50993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1084138" y="683219"/>
            <a:ext cx="10515600" cy="54904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rgbClr val="0B49CB"/>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Data Collection - Scraping</a:t>
            </a:r>
          </a:p>
        </p:txBody>
      </p:sp>
      <p:pic>
        <p:nvPicPr>
          <p:cNvPr id="7" name="Picture 6">
            <a:extLst>
              <a:ext uri="{FF2B5EF4-FFF2-40B4-BE49-F238E27FC236}">
                <a16:creationId xmlns:a16="http://schemas.microsoft.com/office/drawing/2014/main" id="{404EC17B-4C8F-452D-9D3E-24B95BF9426B}"/>
              </a:ext>
            </a:extLst>
          </p:cNvPr>
          <p:cNvPicPr>
            <a:picLocks noChangeAspect="1"/>
          </p:cNvPicPr>
          <p:nvPr/>
        </p:nvPicPr>
        <p:blipFill>
          <a:blip r:embed="rId3"/>
          <a:stretch>
            <a:fillRect/>
          </a:stretch>
        </p:blipFill>
        <p:spPr>
          <a:xfrm>
            <a:off x="7623548" y="1331716"/>
            <a:ext cx="4400000" cy="2057143"/>
          </a:xfrm>
          <a:prstGeom prst="rect">
            <a:avLst/>
          </a:prstGeom>
        </p:spPr>
      </p:pic>
      <p:pic>
        <p:nvPicPr>
          <p:cNvPr id="9" name="Picture 8">
            <a:extLst>
              <a:ext uri="{FF2B5EF4-FFF2-40B4-BE49-F238E27FC236}">
                <a16:creationId xmlns:a16="http://schemas.microsoft.com/office/drawing/2014/main" id="{CE30AE0B-522A-467F-AF20-24669D229D1F}"/>
              </a:ext>
            </a:extLst>
          </p:cNvPr>
          <p:cNvPicPr>
            <a:picLocks noChangeAspect="1"/>
          </p:cNvPicPr>
          <p:nvPr/>
        </p:nvPicPr>
        <p:blipFill>
          <a:blip r:embed="rId4"/>
          <a:stretch>
            <a:fillRect/>
          </a:stretch>
        </p:blipFill>
        <p:spPr>
          <a:xfrm>
            <a:off x="8047357" y="3796344"/>
            <a:ext cx="3552381" cy="447618"/>
          </a:xfrm>
          <a:prstGeom prst="rect">
            <a:avLst/>
          </a:prstGeom>
        </p:spPr>
      </p:pic>
      <p:pic>
        <p:nvPicPr>
          <p:cNvPr id="12" name="Picture 11">
            <a:extLst>
              <a:ext uri="{FF2B5EF4-FFF2-40B4-BE49-F238E27FC236}">
                <a16:creationId xmlns:a16="http://schemas.microsoft.com/office/drawing/2014/main" id="{BA989639-A399-4EFC-8FDB-579460B0C41E}"/>
              </a:ext>
            </a:extLst>
          </p:cNvPr>
          <p:cNvPicPr>
            <a:picLocks noChangeAspect="1"/>
          </p:cNvPicPr>
          <p:nvPr/>
        </p:nvPicPr>
        <p:blipFill>
          <a:blip r:embed="rId5"/>
          <a:stretch>
            <a:fillRect/>
          </a:stretch>
        </p:blipFill>
        <p:spPr>
          <a:xfrm>
            <a:off x="402550" y="1331716"/>
            <a:ext cx="4504762" cy="1980952"/>
          </a:xfrm>
          <a:prstGeom prst="rect">
            <a:avLst/>
          </a:prstGeom>
        </p:spPr>
      </p:pic>
      <p:pic>
        <p:nvPicPr>
          <p:cNvPr id="14" name="Picture 13">
            <a:extLst>
              <a:ext uri="{FF2B5EF4-FFF2-40B4-BE49-F238E27FC236}">
                <a16:creationId xmlns:a16="http://schemas.microsoft.com/office/drawing/2014/main" id="{DC612B47-AF51-4682-8E44-A67B444221F5}"/>
              </a:ext>
            </a:extLst>
          </p:cNvPr>
          <p:cNvPicPr>
            <a:picLocks noChangeAspect="1"/>
          </p:cNvPicPr>
          <p:nvPr/>
        </p:nvPicPr>
        <p:blipFill>
          <a:blip r:embed="rId6"/>
          <a:stretch>
            <a:fillRect/>
          </a:stretch>
        </p:blipFill>
        <p:spPr>
          <a:xfrm>
            <a:off x="429153" y="3466351"/>
            <a:ext cx="3485714" cy="3333333"/>
          </a:xfrm>
          <a:prstGeom prst="rect">
            <a:avLst/>
          </a:prstGeom>
        </p:spPr>
      </p:pic>
      <p:pic>
        <p:nvPicPr>
          <p:cNvPr id="18" name="Picture 17">
            <a:extLst>
              <a:ext uri="{FF2B5EF4-FFF2-40B4-BE49-F238E27FC236}">
                <a16:creationId xmlns:a16="http://schemas.microsoft.com/office/drawing/2014/main" id="{777AC57A-85F2-40DE-90ED-8473CA32CC5E}"/>
              </a:ext>
            </a:extLst>
          </p:cNvPr>
          <p:cNvPicPr>
            <a:picLocks noChangeAspect="1"/>
          </p:cNvPicPr>
          <p:nvPr/>
        </p:nvPicPr>
        <p:blipFill>
          <a:blip r:embed="rId7"/>
          <a:stretch>
            <a:fillRect/>
          </a:stretch>
        </p:blipFill>
        <p:spPr>
          <a:xfrm>
            <a:off x="6494976" y="4874071"/>
            <a:ext cx="3104762" cy="536038"/>
          </a:xfrm>
          <a:prstGeom prst="rect">
            <a:avLst/>
          </a:prstGeom>
        </p:spPr>
      </p:pic>
      <p:pic>
        <p:nvPicPr>
          <p:cNvPr id="20" name="Picture 19">
            <a:extLst>
              <a:ext uri="{FF2B5EF4-FFF2-40B4-BE49-F238E27FC236}">
                <a16:creationId xmlns:a16="http://schemas.microsoft.com/office/drawing/2014/main" id="{0141CBA7-6598-4ECF-81C0-B0D3503A96BD}"/>
              </a:ext>
            </a:extLst>
          </p:cNvPr>
          <p:cNvPicPr>
            <a:picLocks noChangeAspect="1"/>
          </p:cNvPicPr>
          <p:nvPr/>
        </p:nvPicPr>
        <p:blipFill>
          <a:blip r:embed="rId8"/>
          <a:stretch>
            <a:fillRect/>
          </a:stretch>
        </p:blipFill>
        <p:spPr>
          <a:xfrm>
            <a:off x="6096000" y="6123275"/>
            <a:ext cx="3904762" cy="447619"/>
          </a:xfrm>
          <a:prstGeom prst="rect">
            <a:avLst/>
          </a:prstGeom>
        </p:spPr>
      </p:pic>
      <p:cxnSp>
        <p:nvCxnSpPr>
          <p:cNvPr id="22" name="Straight Arrow Connector 21">
            <a:extLst>
              <a:ext uri="{FF2B5EF4-FFF2-40B4-BE49-F238E27FC236}">
                <a16:creationId xmlns:a16="http://schemas.microsoft.com/office/drawing/2014/main" id="{1E8C987F-1FD3-4BD8-BFDA-CAEB83907C4E}"/>
              </a:ext>
            </a:extLst>
          </p:cNvPr>
          <p:cNvCxnSpPr>
            <a:cxnSpLocks/>
            <a:stCxn id="7" idx="2"/>
          </p:cNvCxnSpPr>
          <p:nvPr/>
        </p:nvCxnSpPr>
        <p:spPr>
          <a:xfrm>
            <a:off x="9823548" y="3388859"/>
            <a:ext cx="0" cy="451136"/>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A1521FE-40C2-47B0-A268-1F9E3224FFAB}"/>
              </a:ext>
            </a:extLst>
          </p:cNvPr>
          <p:cNvCxnSpPr>
            <a:cxnSpLocks/>
            <a:stCxn id="14" idx="3"/>
            <a:endCxn id="18" idx="1"/>
          </p:cNvCxnSpPr>
          <p:nvPr/>
        </p:nvCxnSpPr>
        <p:spPr>
          <a:xfrm>
            <a:off x="3914867" y="5133018"/>
            <a:ext cx="2580109" cy="9072"/>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8B33CE49-F80D-4D41-951B-DA258CF52C2A}"/>
              </a:ext>
            </a:extLst>
          </p:cNvPr>
          <p:cNvCxnSpPr>
            <a:cxnSpLocks/>
            <a:stCxn id="9" idx="1"/>
            <a:endCxn id="12" idx="3"/>
          </p:cNvCxnSpPr>
          <p:nvPr/>
        </p:nvCxnSpPr>
        <p:spPr>
          <a:xfrm rot="10800000">
            <a:off x="4907313" y="2322193"/>
            <a:ext cx="3140045" cy="1697961"/>
          </a:xfrm>
          <a:prstGeom prst="bent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74A489E-6947-4481-A5F2-6E0A18519F0F}"/>
              </a:ext>
            </a:extLst>
          </p:cNvPr>
          <p:cNvCxnSpPr>
            <a:cxnSpLocks/>
          </p:cNvCxnSpPr>
          <p:nvPr/>
        </p:nvCxnSpPr>
        <p:spPr>
          <a:xfrm>
            <a:off x="8047356" y="5410109"/>
            <a:ext cx="1" cy="713166"/>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99626AA-D7E8-4682-9918-D2A58D97FC80}"/>
              </a:ext>
            </a:extLst>
          </p:cNvPr>
          <p:cNvCxnSpPr>
            <a:cxnSpLocks/>
            <a:endCxn id="14" idx="0"/>
          </p:cNvCxnSpPr>
          <p:nvPr/>
        </p:nvCxnSpPr>
        <p:spPr>
          <a:xfrm flipH="1">
            <a:off x="2172010" y="3312668"/>
            <a:ext cx="6326" cy="15368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1516</TotalTime>
  <Words>2055</Words>
  <Application>Microsoft Office PowerPoint</Application>
  <PresentationFormat>Widescreen</PresentationFormat>
  <Paragraphs>252</Paragraphs>
  <Slides>47</Slides>
  <Notes>4</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47</vt:i4>
      </vt:variant>
    </vt:vector>
  </HeadingPairs>
  <TitlesOfParts>
    <vt:vector size="63" baseType="lpstr">
      <vt:lpstr>Abadi</vt:lpstr>
      <vt:lpstr>Arial</vt:lpstr>
      <vt:lpstr>Calibri</vt:lpstr>
      <vt:lpstr>Calibri Light</vt:lpstr>
      <vt:lpstr>Century Gothic</vt:lpstr>
      <vt:lpstr>Consolas</vt:lpstr>
      <vt:lpstr>Courier New</vt:lpstr>
      <vt:lpstr>IBM Plex Mono SemiBold</vt:lpstr>
      <vt:lpstr>IBM Plex Mono Text</vt:lpstr>
      <vt:lpstr>Segoe UI</vt:lpstr>
      <vt:lpstr>urw-din</vt:lpstr>
      <vt:lpstr>Verdana</vt:lpstr>
      <vt:lpstr>Wingdings</vt:lpstr>
      <vt:lpstr>Wingdings 3</vt:lpstr>
      <vt:lpstr>Custom Design</vt:lpstr>
      <vt:lpstr>Slice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kian kaveh</cp:lastModifiedBy>
  <cp:revision>209</cp:revision>
  <dcterms:created xsi:type="dcterms:W3CDTF">2021-04-29T18:58:34Z</dcterms:created>
  <dcterms:modified xsi:type="dcterms:W3CDTF">2021-12-14T05:48:55Z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